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80" r:id="rId4"/>
    <p:sldId id="290" r:id="rId5"/>
    <p:sldId id="291" r:id="rId6"/>
    <p:sldId id="292" r:id="rId7"/>
    <p:sldId id="281" r:id="rId8"/>
    <p:sldId id="285" r:id="rId9"/>
    <p:sldId id="279" r:id="rId10"/>
    <p:sldId id="288" r:id="rId11"/>
    <p:sldId id="283" r:id="rId12"/>
    <p:sldId id="284" r:id="rId13"/>
    <p:sldId id="282" r:id="rId14"/>
    <p:sldId id="287" r:id="rId15"/>
    <p:sldId id="286" r:id="rId16"/>
    <p:sldId id="289" r:id="rId17"/>
  </p:sldIdLst>
  <p:sldSz cx="9144000" cy="6858000" type="screen4x3"/>
  <p:notesSz cx="7010400" cy="9296400"/>
  <p:defaultTextStyle>
    <a:defPPr>
      <a:defRPr lang="en-US"/>
    </a:defPPr>
    <a:lvl1pPr algn="ctr" rtl="0" fontAlgn="base">
      <a:spcBef>
        <a:spcPct val="0"/>
      </a:spcBef>
      <a:spcAft>
        <a:spcPct val="0"/>
      </a:spcAft>
      <a:defRPr sz="24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4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4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4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B92D14"/>
    <a:srgbClr val="35759D"/>
    <a:srgbClr val="35B19D"/>
    <a:srgbClr val="20A6C6"/>
    <a:srgbClr val="DEDEDE"/>
    <a:srgbClr val="0033CC"/>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2536" autoAdjust="0"/>
    <p:restoredTop sz="95596" autoAdjust="0"/>
  </p:normalViewPr>
  <p:slideViewPr>
    <p:cSldViewPr>
      <p:cViewPr varScale="1">
        <p:scale>
          <a:sx n="114" d="100"/>
          <a:sy n="114" d="100"/>
        </p:scale>
        <p:origin x="1146" y="108"/>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148D93F5-969B-4B1E-A23F-B575C112C858}" type="datetimeFigureOut">
              <a:rPr lang="ru-RU" smtClean="0"/>
              <a:t>24.04.2025</a:t>
            </a:fld>
            <a:endParaRPr lang="ru-RU"/>
          </a:p>
        </p:txBody>
      </p:sp>
      <p:sp>
        <p:nvSpPr>
          <p:cNvPr id="4" name="Нижний колонтитул 3"/>
          <p:cNvSpPr>
            <a:spLocks noGrp="1"/>
          </p:cNvSpPr>
          <p:nvPr>
            <p:ph type="ftr" sz="quarter" idx="2"/>
          </p:nvPr>
        </p:nvSpPr>
        <p:spPr>
          <a:xfrm>
            <a:off x="0" y="8829967"/>
            <a:ext cx="3037840" cy="466433"/>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970938" y="8829967"/>
            <a:ext cx="3037840" cy="466433"/>
          </a:xfrm>
          <a:prstGeom prst="rect">
            <a:avLst/>
          </a:prstGeom>
        </p:spPr>
        <p:txBody>
          <a:bodyPr vert="horz" lIns="91440" tIns="45720" rIns="91440" bIns="45720" rtlCol="0" anchor="b"/>
          <a:lstStyle>
            <a:lvl1pPr algn="r">
              <a:defRPr sz="1200"/>
            </a:lvl1pPr>
          </a:lstStyle>
          <a:p>
            <a:fld id="{705FE820-975F-4AAA-BE9E-DE1E5AA3A25E}" type="slidenum">
              <a:rPr lang="ru-RU" smtClean="0"/>
              <a:t>‹#›</a:t>
            </a:fld>
            <a:endParaRPr lang="ru-RU"/>
          </a:p>
        </p:txBody>
      </p:sp>
    </p:spTree>
    <p:extLst>
      <p:ext uri="{BB962C8B-B14F-4D97-AF65-F5344CB8AC3E}">
        <p14:creationId xmlns:p14="http://schemas.microsoft.com/office/powerpoint/2010/main" val="899083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970938"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701041"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C6FB007-01A4-46D7-8314-1B186F6ACC4E}" type="slidenum">
              <a:rPr lang="en-US"/>
              <a:pPr/>
              <a:t>‹#›</a:t>
            </a:fld>
            <a:endParaRPr lang="en-US"/>
          </a:p>
        </p:txBody>
      </p:sp>
    </p:spTree>
    <p:extLst>
      <p:ext uri="{BB962C8B-B14F-4D97-AF65-F5344CB8AC3E}">
        <p14:creationId xmlns:p14="http://schemas.microsoft.com/office/powerpoint/2010/main" val="210615245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72BB7E-45A3-4F6D-85C6-A06E34FA5B95}" type="slidenum">
              <a:rPr lang="en-US"/>
              <a:pPr/>
              <a:t>1</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495918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E011B9-4B50-44C4-8152-91FD72FCEADD}" type="slidenum">
              <a:rPr lang="en-US"/>
              <a:pPr/>
              <a:t>2</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2157939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2E1D1-B20C-4B59-9757-F44B380E1234}" type="slidenum">
              <a:rPr lang="en-US"/>
              <a:pPr/>
              <a:t>9</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337567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B8649DAF-093F-4482-AA38-346E9A2DEE94}" type="slidenum">
              <a:rPr lang="ru-RU" smtClean="0"/>
              <a:t>10</a:t>
            </a:fld>
            <a:endParaRPr lang="ru-RU" dirty="0"/>
          </a:p>
        </p:txBody>
      </p:sp>
    </p:spTree>
    <p:extLst>
      <p:ext uri="{BB962C8B-B14F-4D97-AF65-F5344CB8AC3E}">
        <p14:creationId xmlns:p14="http://schemas.microsoft.com/office/powerpoint/2010/main" val="1644663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2E1D1-B20C-4B59-9757-F44B380E1234}" type="slidenum">
              <a:rPr lang="en-US"/>
              <a:pPr/>
              <a:t>11</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1107470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2E1D1-B20C-4B59-9757-F44B380E1234}" type="slidenum">
              <a:rPr lang="en-US"/>
              <a:pPr/>
              <a:t>12</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1010865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B8649DAF-093F-4482-AA38-346E9A2DEE94}" type="slidenum">
              <a:rPr lang="ru-RU" smtClean="0"/>
              <a:t>14</a:t>
            </a:fld>
            <a:endParaRPr lang="ru-RU" dirty="0"/>
          </a:p>
        </p:txBody>
      </p:sp>
    </p:spTree>
    <p:extLst>
      <p:ext uri="{BB962C8B-B14F-4D97-AF65-F5344CB8AC3E}">
        <p14:creationId xmlns:p14="http://schemas.microsoft.com/office/powerpoint/2010/main" val="1071318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2E1D1-B20C-4B59-9757-F44B380E1234}" type="slidenum">
              <a:rPr lang="en-US"/>
              <a:pPr/>
              <a:t>15</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3134976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ru-RU" noProof="0" smtClean="0"/>
              <a:t>Образец заголовка</a:t>
            </a:r>
            <a:endParaRPr lang="en-US" noProof="0" smtClean="0"/>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ru-RU" noProof="0" smtClean="0"/>
              <a:t>Образец подзаголовка</a:t>
            </a:r>
            <a:endParaRPr lang="en-US"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140251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00800" y="1417638"/>
            <a:ext cx="1828800" cy="52117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914400" y="1417638"/>
            <a:ext cx="5334000" cy="52117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6439409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Крупное изображение и текст">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63000" y="3517901"/>
            <a:ext cx="4509000" cy="1409700"/>
          </a:xfrm>
          <a:solidFill>
            <a:schemeClr val="tx1"/>
          </a:solidFill>
        </p:spPr>
        <p:txBody>
          <a:bodyPr lIns="288000" rIns="432000" bIns="144000" rtlCol="0" anchor="b"/>
          <a:lstStyle>
            <a:lvl1pPr algn="r">
              <a:defRPr sz="3150" spc="-113">
                <a:solidFill>
                  <a:schemeClr val="bg1"/>
                </a:solidFill>
              </a:defRPr>
            </a:lvl1pPr>
          </a:lstStyle>
          <a:p>
            <a:pPr rtl="0"/>
            <a:r>
              <a:rPr lang="ru-RU" noProof="0" dirty="0"/>
              <a:t>Щелкните, чтобы изменить </a:t>
            </a:r>
            <a:br>
              <a:rPr lang="ru-RU" noProof="0" dirty="0"/>
            </a:br>
            <a:r>
              <a:rPr lang="ru-RU" noProof="0" dirty="0"/>
              <a:t>Стиль образца заголовка</a:t>
            </a:r>
          </a:p>
        </p:txBody>
      </p:sp>
      <p:sp>
        <p:nvSpPr>
          <p:cNvPr id="3" name="Подзаголовок 2">
            <a:extLst>
              <a:ext uri="{FF2B5EF4-FFF2-40B4-BE49-F238E27FC236}">
                <a16:creationId xmlns:a16="http://schemas.microsoft.com/office/drawing/2014/main" id="{C9980B88-3F4A-4688-9ED0-17EF37E62D93}"/>
              </a:ext>
            </a:extLst>
          </p:cNvPr>
          <p:cNvSpPr>
            <a:spLocks noGrp="1"/>
          </p:cNvSpPr>
          <p:nvPr>
            <p:ph type="subTitle" idx="1"/>
          </p:nvPr>
        </p:nvSpPr>
        <p:spPr>
          <a:xfrm>
            <a:off x="63000" y="4927601"/>
            <a:ext cx="4509000" cy="1845743"/>
          </a:xfrm>
          <a:solidFill>
            <a:schemeClr val="tx1">
              <a:lumMod val="85000"/>
              <a:lumOff val="15000"/>
            </a:schemeClr>
          </a:solidFill>
        </p:spPr>
        <p:txBody>
          <a:bodyPr lIns="288000" tIns="144000" rIns="432000" rtlCol="0"/>
          <a:lstStyle>
            <a:lvl1pPr marL="0" indent="0" algn="r">
              <a:buNone/>
              <a:defRPr sz="157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rtl="0"/>
            <a:r>
              <a:rPr lang="ru-RU" noProof="0" smtClean="0"/>
              <a:t>Образец подзаголовка</a:t>
            </a:r>
            <a:endParaRPr lang="ru-RU" noProof="0" dirty="0"/>
          </a:p>
        </p:txBody>
      </p:sp>
      <p:sp>
        <p:nvSpPr>
          <p:cNvPr id="5" name="Номер слайда 4">
            <a:extLst>
              <a:ext uri="{FF2B5EF4-FFF2-40B4-BE49-F238E27FC236}">
                <a16:creationId xmlns:a16="http://schemas.microsoft.com/office/drawing/2014/main" id="{B9994FE7-F6B5-D34D-B846-52B81F6F601D}"/>
              </a:ext>
            </a:extLst>
          </p:cNvPr>
          <p:cNvSpPr>
            <a:spLocks noGrp="1"/>
          </p:cNvSpPr>
          <p:nvPr>
            <p:ph type="sldNum" sz="quarter" idx="14"/>
          </p:nvPr>
        </p:nvSpPr>
        <p:spPr/>
        <p:txBody>
          <a:bodyPr rtlCol="0"/>
          <a:lstStyle/>
          <a:p>
            <a:pPr rtl="0"/>
            <a:fld id="{19B51A1E-902D-48AF-9020-955120F399B6}" type="slidenum">
              <a:rPr lang="ru-RU" noProof="0" smtClean="0"/>
              <a:pPr/>
              <a:t>‹#›</a:t>
            </a:fld>
            <a:endParaRPr lang="ru-RU" noProof="0" dirty="0"/>
          </a:p>
        </p:txBody>
      </p:sp>
      <p:sp>
        <p:nvSpPr>
          <p:cNvPr id="6" name="Надпись 5">
            <a:extLst>
              <a:ext uri="{FF2B5EF4-FFF2-40B4-BE49-F238E27FC236}">
                <a16:creationId xmlns:a16="http://schemas.microsoft.com/office/drawing/2014/main" id="{6989E631-FFE0-4842-9C8D-2977AD46DA07}"/>
              </a:ext>
            </a:extLst>
          </p:cNvPr>
          <p:cNvSpPr txBox="1"/>
          <p:nvPr userDrawn="1"/>
        </p:nvSpPr>
        <p:spPr>
          <a:xfrm>
            <a:off x="4396468" y="6613071"/>
            <a:ext cx="0" cy="0"/>
          </a:xfrm>
          <a:prstGeom prst="rect">
            <a:avLst/>
          </a:prstGeom>
          <a:noFill/>
        </p:spPr>
        <p:txBody>
          <a:bodyPr wrap="none" lIns="0" tIns="0" rIns="0" bIns="0" rtlCol="0">
            <a:noAutofit/>
          </a:bodyPr>
          <a:lstStyle/>
          <a:p>
            <a:pPr algn="l" rtl="0"/>
            <a:endParaRPr lang="ru-RU" sz="900" noProof="0" dirty="0">
              <a:solidFill>
                <a:schemeClr val="tx1">
                  <a:lumMod val="75000"/>
                  <a:lumOff val="25000"/>
                </a:schemeClr>
              </a:solidFill>
              <a:latin typeface="+mn-lt"/>
            </a:endParaRPr>
          </a:p>
        </p:txBody>
      </p:sp>
      <p:sp>
        <p:nvSpPr>
          <p:cNvPr id="32" name="Рисунок 31">
            <a:extLst>
              <a:ext uri="{FF2B5EF4-FFF2-40B4-BE49-F238E27FC236}">
                <a16:creationId xmlns:a16="http://schemas.microsoft.com/office/drawing/2014/main" id="{6BC25646-06FC-4B3E-A74E-268EB8AEA602}"/>
              </a:ext>
            </a:extLst>
          </p:cNvPr>
          <p:cNvSpPr>
            <a:spLocks noGrp="1"/>
          </p:cNvSpPr>
          <p:nvPr>
            <p:ph type="pic" sz="quarter" idx="12" hasCustomPrompt="1"/>
          </p:nvPr>
        </p:nvSpPr>
        <p:spPr>
          <a:xfrm>
            <a:off x="63000" y="86715"/>
            <a:ext cx="4506964" cy="3431187"/>
          </a:xfrm>
          <a:solidFill>
            <a:srgbClr val="333333"/>
          </a:solidFill>
        </p:spPr>
        <p:txBody>
          <a:bodyPr lIns="0" tIns="0" rtlCol="0" anchor="ctr"/>
          <a:lstStyle>
            <a:lvl1pPr marL="0" indent="0" algn="ctr">
              <a:buNone/>
              <a:defRPr sz="825" i="1">
                <a:solidFill>
                  <a:schemeClr val="bg1">
                    <a:lumMod val="85000"/>
                  </a:schemeClr>
                </a:solidFill>
                <a:latin typeface="Times New Roman" panose="02020603050405020304" pitchFamily="18" charset="0"/>
                <a:cs typeface="Times New Roman" panose="02020603050405020304" pitchFamily="18" charset="0"/>
              </a:defRPr>
            </a:lvl1pPr>
          </a:lstStyle>
          <a:p>
            <a:pPr rtl="0"/>
            <a:r>
              <a:rPr lang="ru-RU" noProof="0" dirty="0"/>
              <a:t>Вставьте или перетащите изображение</a:t>
            </a:r>
          </a:p>
        </p:txBody>
      </p:sp>
      <p:sp>
        <p:nvSpPr>
          <p:cNvPr id="16" name="Объект 2">
            <a:extLst>
              <a:ext uri="{FF2B5EF4-FFF2-40B4-BE49-F238E27FC236}">
                <a16:creationId xmlns:a16="http://schemas.microsoft.com/office/drawing/2014/main" id="{ED5F0C9D-A08F-4539-BA26-61D24BBE6E9A}"/>
              </a:ext>
            </a:extLst>
          </p:cNvPr>
          <p:cNvSpPr>
            <a:spLocks noGrp="1"/>
          </p:cNvSpPr>
          <p:nvPr>
            <p:ph idx="15"/>
          </p:nvPr>
        </p:nvSpPr>
        <p:spPr>
          <a:xfrm>
            <a:off x="4848225" y="1152000"/>
            <a:ext cx="3980775" cy="4680000"/>
          </a:xfrm>
        </p:spPr>
        <p:txBody>
          <a:bodyPr rtlCol="0" anchor="b"/>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Tree>
    <p:extLst>
      <p:ext uri="{BB962C8B-B14F-4D97-AF65-F5344CB8AC3E}">
        <p14:creationId xmlns:p14="http://schemas.microsoft.com/office/powerpoint/2010/main" val="517335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Большие числа, вариант 2">
    <p:spTree>
      <p:nvGrpSpPr>
        <p:cNvPr id="1" name=""/>
        <p:cNvGrpSpPr/>
        <p:nvPr/>
      </p:nvGrpSpPr>
      <p:grpSpPr>
        <a:xfrm>
          <a:off x="0" y="0"/>
          <a:ext cx="0" cy="0"/>
          <a:chOff x="0" y="0"/>
          <a:chExt cx="0" cy="0"/>
        </a:xfrm>
      </p:grpSpPr>
      <p:sp>
        <p:nvSpPr>
          <p:cNvPr id="26" name="Текст 3">
            <a:extLst>
              <a:ext uri="{FF2B5EF4-FFF2-40B4-BE49-F238E27FC236}">
                <a16:creationId xmlns:a16="http://schemas.microsoft.com/office/drawing/2014/main" id="{E6E9DC6E-6F00-46BA-B990-095D92A35881}"/>
              </a:ext>
            </a:extLst>
          </p:cNvPr>
          <p:cNvSpPr>
            <a:spLocks noGrp="1"/>
          </p:cNvSpPr>
          <p:nvPr>
            <p:ph type="body" sz="quarter" idx="27" hasCustomPrompt="1"/>
          </p:nvPr>
        </p:nvSpPr>
        <p:spPr>
          <a:xfrm>
            <a:off x="668030" y="1579985"/>
            <a:ext cx="3261049" cy="4348065"/>
          </a:xfrm>
          <a:prstGeom prst="ellipse">
            <a:avLst/>
          </a:prstGeom>
          <a:noFill/>
          <a:ln>
            <a:solidFill>
              <a:schemeClr val="accent1"/>
            </a:solidFill>
          </a:ln>
        </p:spPr>
        <p:txBody>
          <a:bodyPr rtlCol="0" anchor="ctr"/>
          <a:lstStyle>
            <a:lvl1pPr marL="0" indent="0" algn="ctr">
              <a:buNone/>
              <a:defRPr sz="1575">
                <a:solidFill>
                  <a:schemeClr val="tx1">
                    <a:lumMod val="75000"/>
                    <a:lumOff val="25000"/>
                  </a:schemeClr>
                </a:solidFill>
                <a:latin typeface="+mn-lt"/>
              </a:defRPr>
            </a:lvl1pPr>
            <a:lvl2pPr marL="200025" indent="0">
              <a:buNone/>
              <a:defRPr/>
            </a:lvl2pPr>
            <a:lvl3pPr marL="407194" indent="0">
              <a:buNone/>
              <a:defRPr/>
            </a:lvl3pPr>
            <a:lvl4pPr marL="607219" indent="0">
              <a:buNone/>
              <a:defRPr/>
            </a:lvl4pPr>
            <a:lvl5pPr marL="807244" indent="0">
              <a:buNone/>
              <a:defRPr/>
            </a:lvl5pPr>
          </a:lstStyle>
          <a:p>
            <a:pPr lvl="0" rtl="0"/>
            <a:r>
              <a:rPr lang="ru-RU" noProof="0" dirty="0"/>
              <a:t>Заголовок раздела</a:t>
            </a:r>
          </a:p>
        </p:txBody>
      </p:sp>
      <p:sp>
        <p:nvSpPr>
          <p:cNvPr id="27" name="Текст 9">
            <a:extLst>
              <a:ext uri="{FF2B5EF4-FFF2-40B4-BE49-F238E27FC236}">
                <a16:creationId xmlns:a16="http://schemas.microsoft.com/office/drawing/2014/main" id="{76D2E128-93A5-440C-A234-55AC27F90F8C}"/>
              </a:ext>
            </a:extLst>
          </p:cNvPr>
          <p:cNvSpPr>
            <a:spLocks noGrp="1"/>
          </p:cNvSpPr>
          <p:nvPr>
            <p:ph type="body" sz="quarter" idx="28" hasCustomPrompt="1"/>
          </p:nvPr>
        </p:nvSpPr>
        <p:spPr>
          <a:xfrm>
            <a:off x="3554498" y="1754722"/>
            <a:ext cx="2998943" cy="3998591"/>
          </a:xfrm>
          <a:prstGeom prst="ellipse">
            <a:avLst/>
          </a:prstGeom>
          <a:noFill/>
          <a:ln>
            <a:solidFill>
              <a:schemeClr val="accent2"/>
            </a:solidFill>
          </a:ln>
        </p:spPr>
        <p:txBody>
          <a:bodyPr vert="horz" lIns="0" tIns="0" rIns="0" bIns="0" rtlCol="0" anchor="ctr">
            <a:noAutofit/>
          </a:bodyPr>
          <a:lstStyle>
            <a:lvl1pPr marL="0" indent="0" algn="ctr">
              <a:buNone/>
              <a:defRPr lang="en-ZA" sz="1575" dirty="0">
                <a:solidFill>
                  <a:schemeClr val="tx1">
                    <a:lumMod val="75000"/>
                    <a:lumOff val="25000"/>
                  </a:schemeClr>
                </a:solidFill>
              </a:defRPr>
            </a:lvl1pPr>
          </a:lstStyle>
          <a:p>
            <a:pPr marL="200025" lvl="0" indent="-200025" algn="ctr" rtl="0"/>
            <a:r>
              <a:rPr lang="ru-RU" noProof="0" dirty="0"/>
              <a:t>Заголовок раздела</a:t>
            </a:r>
          </a:p>
        </p:txBody>
      </p:sp>
      <p:sp>
        <p:nvSpPr>
          <p:cNvPr id="28" name="Текст 9">
            <a:extLst>
              <a:ext uri="{FF2B5EF4-FFF2-40B4-BE49-F238E27FC236}">
                <a16:creationId xmlns:a16="http://schemas.microsoft.com/office/drawing/2014/main" id="{315814FC-F14E-4ECD-A97E-869936E55DF4}"/>
              </a:ext>
            </a:extLst>
          </p:cNvPr>
          <p:cNvSpPr>
            <a:spLocks noGrp="1"/>
          </p:cNvSpPr>
          <p:nvPr>
            <p:ph type="body" sz="quarter" idx="29" hasCustomPrompt="1"/>
          </p:nvPr>
        </p:nvSpPr>
        <p:spPr>
          <a:xfrm>
            <a:off x="6178861" y="2193897"/>
            <a:ext cx="2340179" cy="3120238"/>
          </a:xfrm>
          <a:prstGeom prst="ellipse">
            <a:avLst/>
          </a:prstGeom>
          <a:noFill/>
          <a:ln>
            <a:solidFill>
              <a:schemeClr val="accent3"/>
            </a:solidFill>
          </a:ln>
        </p:spPr>
        <p:txBody>
          <a:bodyPr vert="horz" lIns="0" tIns="0" rIns="0" bIns="0" rtlCol="0" anchor="ctr">
            <a:noAutofit/>
          </a:bodyPr>
          <a:lstStyle>
            <a:lvl1pPr marL="0" indent="0" algn="ctr">
              <a:buNone/>
              <a:defRPr lang="en-ZA" sz="1575" dirty="0">
                <a:solidFill>
                  <a:schemeClr val="tx1">
                    <a:lumMod val="75000"/>
                    <a:lumOff val="25000"/>
                  </a:schemeClr>
                </a:solidFill>
              </a:defRPr>
            </a:lvl1pPr>
          </a:lstStyle>
          <a:p>
            <a:pPr marL="200025" lvl="0" indent="-200025" algn="ctr" rtl="0"/>
            <a:r>
              <a:rPr lang="ru-RU" noProof="0" dirty="0"/>
              <a:t>Заголовок раздела</a:t>
            </a:r>
          </a:p>
        </p:txBody>
      </p:sp>
      <p:sp>
        <p:nvSpPr>
          <p:cNvPr id="48" name="Полилиния: Фигура 47">
            <a:extLst>
              <a:ext uri="{FF2B5EF4-FFF2-40B4-BE49-F238E27FC236}">
                <a16:creationId xmlns:a16="http://schemas.microsoft.com/office/drawing/2014/main" id="{A8E117AC-4076-4663-96EA-12A984AAA63A}"/>
              </a:ext>
            </a:extLst>
          </p:cNvPr>
          <p:cNvSpPr/>
          <p:nvPr userDrawn="1"/>
        </p:nvSpPr>
        <p:spPr>
          <a:xfrm>
            <a:off x="3555087" y="2772299"/>
            <a:ext cx="371225" cy="1963434"/>
          </a:xfrm>
          <a:custGeom>
            <a:avLst/>
            <a:gdLst>
              <a:gd name="connsiteX0" fmla="*/ 258706 w 494967"/>
              <a:gd name="connsiteY0" fmla="*/ 0 h 1963434"/>
              <a:gd name="connsiteX1" fmla="*/ 324121 w 494967"/>
              <a:gd name="connsiteY1" fmla="*/ 135794 h 1963434"/>
              <a:gd name="connsiteX2" fmla="*/ 494967 w 494967"/>
              <a:gd name="connsiteY2" fmla="*/ 982025 h 1963434"/>
              <a:gd name="connsiteX3" fmla="*/ 324121 w 494967"/>
              <a:gd name="connsiteY3" fmla="*/ 1828257 h 1963434"/>
              <a:gd name="connsiteX4" fmla="*/ 259003 w 494967"/>
              <a:gd name="connsiteY4" fmla="*/ 1963434 h 1963434"/>
              <a:gd name="connsiteX5" fmla="*/ 241238 w 494967"/>
              <a:gd name="connsiteY5" fmla="*/ 1934192 h 1963434"/>
              <a:gd name="connsiteX6" fmla="*/ 0 w 494967"/>
              <a:gd name="connsiteY6" fmla="*/ 981472 h 1963434"/>
              <a:gd name="connsiteX7" fmla="*/ 241238 w 494967"/>
              <a:gd name="connsiteY7" fmla="*/ 28753 h 1963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4967" h="1963434">
                <a:moveTo>
                  <a:pt x="258706" y="0"/>
                </a:moveTo>
                <a:lnTo>
                  <a:pt x="324121" y="135794"/>
                </a:lnTo>
                <a:cubicBezTo>
                  <a:pt x="434133" y="395891"/>
                  <a:pt x="494967" y="681854"/>
                  <a:pt x="494967" y="982025"/>
                </a:cubicBezTo>
                <a:cubicBezTo>
                  <a:pt x="494967" y="1282196"/>
                  <a:pt x="434133" y="1568159"/>
                  <a:pt x="324121" y="1828257"/>
                </a:cubicBezTo>
                <a:lnTo>
                  <a:pt x="259003" y="1963434"/>
                </a:lnTo>
                <a:lnTo>
                  <a:pt x="241238" y="1934192"/>
                </a:lnTo>
                <a:cubicBezTo>
                  <a:pt x="87390" y="1650983"/>
                  <a:pt x="0" y="1326433"/>
                  <a:pt x="0" y="981472"/>
                </a:cubicBezTo>
                <a:cubicBezTo>
                  <a:pt x="0" y="636511"/>
                  <a:pt x="87390" y="311961"/>
                  <a:pt x="241238" y="28753"/>
                </a:cubicBezTo>
                <a:close/>
              </a:path>
            </a:pathLst>
          </a:custGeom>
          <a:pattFill prst="dk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sz="1800" noProof="0" dirty="0"/>
          </a:p>
        </p:txBody>
      </p:sp>
      <p:sp>
        <p:nvSpPr>
          <p:cNvPr id="47" name="Полилиния: Фигура 46">
            <a:extLst>
              <a:ext uri="{FF2B5EF4-FFF2-40B4-BE49-F238E27FC236}">
                <a16:creationId xmlns:a16="http://schemas.microsoft.com/office/drawing/2014/main" id="{33BA9298-2BC7-49EF-BEB7-E71095424207}"/>
              </a:ext>
            </a:extLst>
          </p:cNvPr>
          <p:cNvSpPr/>
          <p:nvPr userDrawn="1"/>
        </p:nvSpPr>
        <p:spPr>
          <a:xfrm>
            <a:off x="6184453" y="2864000"/>
            <a:ext cx="368748" cy="1780035"/>
          </a:xfrm>
          <a:custGeom>
            <a:avLst/>
            <a:gdLst>
              <a:gd name="connsiteX0" fmla="*/ 279162 w 491664"/>
              <a:gd name="connsiteY0" fmla="*/ 0 h 1780035"/>
              <a:gd name="connsiteX1" fmla="*/ 334593 w 491664"/>
              <a:gd name="connsiteY1" fmla="*/ 115068 h 1780035"/>
              <a:gd name="connsiteX2" fmla="*/ 491664 w 491664"/>
              <a:gd name="connsiteY2" fmla="*/ 893069 h 1780035"/>
              <a:gd name="connsiteX3" fmla="*/ 334593 w 491664"/>
              <a:gd name="connsiteY3" fmla="*/ 1671070 h 1780035"/>
              <a:gd name="connsiteX4" fmla="*/ 282102 w 491664"/>
              <a:gd name="connsiteY4" fmla="*/ 1780035 h 1780035"/>
              <a:gd name="connsiteX5" fmla="*/ 265807 w 491664"/>
              <a:gd name="connsiteY5" fmla="*/ 1758245 h 1780035"/>
              <a:gd name="connsiteX6" fmla="*/ 0 w 491664"/>
              <a:gd name="connsiteY6" fmla="*/ 888052 h 1780035"/>
              <a:gd name="connsiteX7" fmla="*/ 265807 w 491664"/>
              <a:gd name="connsiteY7" fmla="*/ 17859 h 1780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1664" h="1780035">
                <a:moveTo>
                  <a:pt x="279162" y="0"/>
                </a:moveTo>
                <a:lnTo>
                  <a:pt x="334593" y="115068"/>
                </a:lnTo>
                <a:cubicBezTo>
                  <a:pt x="435735" y="354195"/>
                  <a:pt x="491664" y="617100"/>
                  <a:pt x="491664" y="893069"/>
                </a:cubicBezTo>
                <a:cubicBezTo>
                  <a:pt x="491664" y="1169038"/>
                  <a:pt x="435735" y="1431944"/>
                  <a:pt x="334593" y="1671070"/>
                </a:cubicBezTo>
                <a:lnTo>
                  <a:pt x="282102" y="1780035"/>
                </a:lnTo>
                <a:lnTo>
                  <a:pt x="265807" y="1758245"/>
                </a:lnTo>
                <a:cubicBezTo>
                  <a:pt x="97991" y="1509844"/>
                  <a:pt x="0" y="1210391"/>
                  <a:pt x="0" y="888052"/>
                </a:cubicBezTo>
                <a:cubicBezTo>
                  <a:pt x="0" y="565713"/>
                  <a:pt x="97991" y="266261"/>
                  <a:pt x="265807" y="17859"/>
                </a:cubicBezTo>
                <a:close/>
              </a:path>
            </a:pathLst>
          </a:custGeom>
          <a:pattFill prst="dkUpDiag">
            <a:fgClr>
              <a:schemeClr val="accent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sz="1800" noProof="0" dirty="0"/>
          </a:p>
        </p:txBody>
      </p:sp>
      <p:sp>
        <p:nvSpPr>
          <p:cNvPr id="16" name="Полилиния: Фигура 15">
            <a:extLst>
              <a:ext uri="{FF2B5EF4-FFF2-40B4-BE49-F238E27FC236}">
                <a16:creationId xmlns:a16="http://schemas.microsoft.com/office/drawing/2014/main" id="{D850331C-9383-4367-8C09-8FBE227C98B4}"/>
              </a:ext>
            </a:extLst>
          </p:cNvPr>
          <p:cNvSpPr/>
          <p:nvPr userDrawn="1"/>
        </p:nvSpPr>
        <p:spPr>
          <a:xfrm rot="6973557">
            <a:off x="7256349" y="295800"/>
            <a:ext cx="748251" cy="585502"/>
          </a:xfrm>
          <a:custGeom>
            <a:avLst/>
            <a:gdLst>
              <a:gd name="connsiteX0" fmla="*/ 0 w 1980696"/>
              <a:gd name="connsiteY0" fmla="*/ 2066510 h 2066510"/>
              <a:gd name="connsiteX1" fmla="*/ 1138078 w 1980696"/>
              <a:gd name="connsiteY1" fmla="*/ 0 h 2066510"/>
              <a:gd name="connsiteX2" fmla="*/ 1980696 w 1980696"/>
              <a:gd name="connsiteY2" fmla="*/ 1530016 h 2066510"/>
              <a:gd name="connsiteX3" fmla="*/ 1459417 w 1980696"/>
              <a:gd name="connsiteY3" fmla="*/ 2066510 h 2066510"/>
            </a:gdLst>
            <a:ahLst/>
            <a:cxnLst>
              <a:cxn ang="0">
                <a:pos x="connsiteX0" y="connsiteY0"/>
              </a:cxn>
              <a:cxn ang="0">
                <a:pos x="connsiteX1" y="connsiteY1"/>
              </a:cxn>
              <a:cxn ang="0">
                <a:pos x="connsiteX2" y="connsiteY2"/>
              </a:cxn>
              <a:cxn ang="0">
                <a:pos x="connsiteX3" y="connsiteY3"/>
              </a:cxn>
            </a:cxnLst>
            <a:rect l="l" t="t" r="r" b="b"/>
            <a:pathLst>
              <a:path w="1980696" h="2066510">
                <a:moveTo>
                  <a:pt x="0" y="2066510"/>
                </a:moveTo>
                <a:lnTo>
                  <a:pt x="1138078" y="0"/>
                </a:lnTo>
                <a:lnTo>
                  <a:pt x="1980696" y="1530016"/>
                </a:lnTo>
                <a:lnTo>
                  <a:pt x="1459417" y="206651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sz="1800" noProof="0" dirty="0"/>
          </a:p>
        </p:txBody>
      </p:sp>
      <p:sp>
        <p:nvSpPr>
          <p:cNvPr id="17" name="Полилиния: Фигура 16">
            <a:extLst>
              <a:ext uri="{FF2B5EF4-FFF2-40B4-BE49-F238E27FC236}">
                <a16:creationId xmlns:a16="http://schemas.microsoft.com/office/drawing/2014/main" id="{D5AADDFA-0151-46BA-B788-3C5B8FC5B5FD}"/>
              </a:ext>
            </a:extLst>
          </p:cNvPr>
          <p:cNvSpPr/>
          <p:nvPr userDrawn="1"/>
        </p:nvSpPr>
        <p:spPr>
          <a:xfrm rot="5483574">
            <a:off x="7360250" y="859415"/>
            <a:ext cx="243160" cy="304915"/>
          </a:xfrm>
          <a:custGeom>
            <a:avLst/>
            <a:gdLst>
              <a:gd name="connsiteX0" fmla="*/ 243160 w 243160"/>
              <a:gd name="connsiteY0" fmla="*/ 342071 h 406553"/>
              <a:gd name="connsiteX1" fmla="*/ 156493 w 243160"/>
              <a:gd name="connsiteY1" fmla="*/ 406553 h 406553"/>
              <a:gd name="connsiteX2" fmla="*/ 0 w 243160"/>
              <a:gd name="connsiteY2" fmla="*/ 0 h 406553"/>
              <a:gd name="connsiteX3" fmla="*/ 243160 w 243160"/>
              <a:gd name="connsiteY3" fmla="*/ 342071 h 406553"/>
            </a:gdLst>
            <a:ahLst/>
            <a:cxnLst>
              <a:cxn ang="0">
                <a:pos x="connsiteX0" y="connsiteY0"/>
              </a:cxn>
              <a:cxn ang="0">
                <a:pos x="connsiteX1" y="connsiteY1"/>
              </a:cxn>
              <a:cxn ang="0">
                <a:pos x="connsiteX2" y="connsiteY2"/>
              </a:cxn>
              <a:cxn ang="0">
                <a:pos x="connsiteX3" y="connsiteY3"/>
              </a:cxn>
            </a:cxnLst>
            <a:rect l="l" t="t" r="r" b="b"/>
            <a:pathLst>
              <a:path w="243160" h="406553">
                <a:moveTo>
                  <a:pt x="243160" y="342071"/>
                </a:moveTo>
                <a:lnTo>
                  <a:pt x="156493" y="406553"/>
                </a:lnTo>
                <a:lnTo>
                  <a:pt x="0" y="0"/>
                </a:lnTo>
                <a:lnTo>
                  <a:pt x="243160" y="3420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sz="1800" noProof="0" dirty="0"/>
          </a:p>
        </p:txBody>
      </p:sp>
      <p:sp>
        <p:nvSpPr>
          <p:cNvPr id="20" name="Полилиния: Фигура 19">
            <a:extLst>
              <a:ext uri="{FF2B5EF4-FFF2-40B4-BE49-F238E27FC236}">
                <a16:creationId xmlns:a16="http://schemas.microsoft.com/office/drawing/2014/main" id="{CC98EDD7-AC10-482C-9B0F-9EE170C1F8C4}"/>
              </a:ext>
            </a:extLst>
          </p:cNvPr>
          <p:cNvSpPr/>
          <p:nvPr userDrawn="1"/>
        </p:nvSpPr>
        <p:spPr>
          <a:xfrm rot="14199158">
            <a:off x="7376604" y="-61426"/>
            <a:ext cx="1957093" cy="1049858"/>
          </a:xfrm>
          <a:custGeom>
            <a:avLst/>
            <a:gdLst>
              <a:gd name="connsiteX0" fmla="*/ 0 w 3571215"/>
              <a:gd name="connsiteY0" fmla="*/ 3023156 h 3737093"/>
              <a:gd name="connsiteX1" fmla="*/ 993291 w 3571215"/>
              <a:gd name="connsiteY1" fmla="*/ 0 h 3737093"/>
              <a:gd name="connsiteX2" fmla="*/ 3571215 w 3571215"/>
              <a:gd name="connsiteY2" fmla="*/ 847006 h 3737093"/>
              <a:gd name="connsiteX3" fmla="*/ 1392370 w 3571215"/>
              <a:gd name="connsiteY3" fmla="*/ 3639100 h 3737093"/>
              <a:gd name="connsiteX4" fmla="*/ 393183 w 3571215"/>
              <a:gd name="connsiteY4" fmla="*/ 3737093 h 3737093"/>
              <a:gd name="connsiteX5" fmla="*/ 0 w 3571215"/>
              <a:gd name="connsiteY5" fmla="*/ 3023156 h 3737093"/>
              <a:gd name="connsiteX0" fmla="*/ 0 w 3571215"/>
              <a:gd name="connsiteY0" fmla="*/ 2176150 h 2890087"/>
              <a:gd name="connsiteX1" fmla="*/ 2472666 w 3571215"/>
              <a:gd name="connsiteY1" fmla="*/ 36067 h 2890087"/>
              <a:gd name="connsiteX2" fmla="*/ 3571215 w 3571215"/>
              <a:gd name="connsiteY2" fmla="*/ 0 h 2890087"/>
              <a:gd name="connsiteX3" fmla="*/ 1392370 w 3571215"/>
              <a:gd name="connsiteY3" fmla="*/ 2792094 h 2890087"/>
              <a:gd name="connsiteX4" fmla="*/ 393183 w 3571215"/>
              <a:gd name="connsiteY4" fmla="*/ 2890087 h 2890087"/>
              <a:gd name="connsiteX5" fmla="*/ 0 w 3571215"/>
              <a:gd name="connsiteY5" fmla="*/ 2176150 h 2890087"/>
              <a:gd name="connsiteX0" fmla="*/ 0 w 3571215"/>
              <a:gd name="connsiteY0" fmla="*/ 2176150 h 2890087"/>
              <a:gd name="connsiteX1" fmla="*/ 2472666 w 3571215"/>
              <a:gd name="connsiteY1" fmla="*/ 36067 h 2890087"/>
              <a:gd name="connsiteX2" fmla="*/ 3571215 w 3571215"/>
              <a:gd name="connsiteY2" fmla="*/ 0 h 2890087"/>
              <a:gd name="connsiteX3" fmla="*/ 2626822 w 3571215"/>
              <a:gd name="connsiteY3" fmla="*/ 1399810 h 2890087"/>
              <a:gd name="connsiteX4" fmla="*/ 393183 w 3571215"/>
              <a:gd name="connsiteY4" fmla="*/ 2890087 h 2890087"/>
              <a:gd name="connsiteX5" fmla="*/ 0 w 3571215"/>
              <a:gd name="connsiteY5" fmla="*/ 2176150 h 2890087"/>
              <a:gd name="connsiteX0" fmla="*/ 0 w 3571215"/>
              <a:gd name="connsiteY0" fmla="*/ 2176150 h 2176150"/>
              <a:gd name="connsiteX1" fmla="*/ 2472666 w 3571215"/>
              <a:gd name="connsiteY1" fmla="*/ 36067 h 2176150"/>
              <a:gd name="connsiteX2" fmla="*/ 3571215 w 3571215"/>
              <a:gd name="connsiteY2" fmla="*/ 0 h 2176150"/>
              <a:gd name="connsiteX3" fmla="*/ 2626822 w 3571215"/>
              <a:gd name="connsiteY3" fmla="*/ 1399810 h 2176150"/>
              <a:gd name="connsiteX4" fmla="*/ 2309686 w 3571215"/>
              <a:gd name="connsiteY4" fmla="*/ 820126 h 2176150"/>
              <a:gd name="connsiteX5" fmla="*/ 0 w 3571215"/>
              <a:gd name="connsiteY5" fmla="*/ 2176150 h 2176150"/>
              <a:gd name="connsiteX0" fmla="*/ 0 w 1957093"/>
              <a:gd name="connsiteY0" fmla="*/ 318772 h 1399810"/>
              <a:gd name="connsiteX1" fmla="*/ 858544 w 1957093"/>
              <a:gd name="connsiteY1" fmla="*/ 36067 h 1399810"/>
              <a:gd name="connsiteX2" fmla="*/ 1957093 w 1957093"/>
              <a:gd name="connsiteY2" fmla="*/ 0 h 1399810"/>
              <a:gd name="connsiteX3" fmla="*/ 1012700 w 1957093"/>
              <a:gd name="connsiteY3" fmla="*/ 1399810 h 1399810"/>
              <a:gd name="connsiteX4" fmla="*/ 695564 w 1957093"/>
              <a:gd name="connsiteY4" fmla="*/ 820126 h 1399810"/>
              <a:gd name="connsiteX5" fmla="*/ 0 w 1957093"/>
              <a:gd name="connsiteY5" fmla="*/ 318772 h 1399810"/>
              <a:gd name="connsiteX0" fmla="*/ 0 w 1957093"/>
              <a:gd name="connsiteY0" fmla="*/ 318772 h 1399810"/>
              <a:gd name="connsiteX1" fmla="*/ 858544 w 1957093"/>
              <a:gd name="connsiteY1" fmla="*/ 36067 h 1399810"/>
              <a:gd name="connsiteX2" fmla="*/ 1957093 w 1957093"/>
              <a:gd name="connsiteY2" fmla="*/ 0 h 1399810"/>
              <a:gd name="connsiteX3" fmla="*/ 1012700 w 1957093"/>
              <a:gd name="connsiteY3" fmla="*/ 1399810 h 1399810"/>
              <a:gd name="connsiteX4" fmla="*/ 172487 w 1957093"/>
              <a:gd name="connsiteY4" fmla="*/ 1221089 h 1399810"/>
              <a:gd name="connsiteX5" fmla="*/ 0 w 1957093"/>
              <a:gd name="connsiteY5" fmla="*/ 318772 h 139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7093" h="1399810">
                <a:moveTo>
                  <a:pt x="0" y="318772"/>
                </a:moveTo>
                <a:lnTo>
                  <a:pt x="858544" y="36067"/>
                </a:lnTo>
                <a:lnTo>
                  <a:pt x="1957093" y="0"/>
                </a:lnTo>
                <a:lnTo>
                  <a:pt x="1012700" y="1399810"/>
                </a:lnTo>
                <a:lnTo>
                  <a:pt x="172487" y="1221089"/>
                </a:lnTo>
                <a:lnTo>
                  <a:pt x="0" y="31877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sz="1800" noProof="0" dirty="0"/>
          </a:p>
        </p:txBody>
      </p:sp>
      <p:sp>
        <p:nvSpPr>
          <p:cNvPr id="22" name="Полилиния: Фигура 21">
            <a:extLst>
              <a:ext uri="{FF2B5EF4-FFF2-40B4-BE49-F238E27FC236}">
                <a16:creationId xmlns:a16="http://schemas.microsoft.com/office/drawing/2014/main" id="{46C6BDBB-2B70-456D-86FB-0A63D587A509}"/>
              </a:ext>
            </a:extLst>
          </p:cNvPr>
          <p:cNvSpPr/>
          <p:nvPr userDrawn="1"/>
        </p:nvSpPr>
        <p:spPr>
          <a:xfrm rot="14235708">
            <a:off x="8773368" y="143009"/>
            <a:ext cx="332291" cy="185912"/>
          </a:xfrm>
          <a:custGeom>
            <a:avLst/>
            <a:gdLst>
              <a:gd name="connsiteX0" fmla="*/ 0 w 3571215"/>
              <a:gd name="connsiteY0" fmla="*/ 3023156 h 3737093"/>
              <a:gd name="connsiteX1" fmla="*/ 993291 w 3571215"/>
              <a:gd name="connsiteY1" fmla="*/ 0 h 3737093"/>
              <a:gd name="connsiteX2" fmla="*/ 3571215 w 3571215"/>
              <a:gd name="connsiteY2" fmla="*/ 847006 h 3737093"/>
              <a:gd name="connsiteX3" fmla="*/ 1392370 w 3571215"/>
              <a:gd name="connsiteY3" fmla="*/ 3639100 h 3737093"/>
              <a:gd name="connsiteX4" fmla="*/ 393183 w 3571215"/>
              <a:gd name="connsiteY4" fmla="*/ 3737093 h 3737093"/>
              <a:gd name="connsiteX5" fmla="*/ 0 w 3571215"/>
              <a:gd name="connsiteY5" fmla="*/ 3023156 h 3737093"/>
              <a:gd name="connsiteX0" fmla="*/ 0 w 3571215"/>
              <a:gd name="connsiteY0" fmla="*/ 2176150 h 2890087"/>
              <a:gd name="connsiteX1" fmla="*/ 2472666 w 3571215"/>
              <a:gd name="connsiteY1" fmla="*/ 36067 h 2890087"/>
              <a:gd name="connsiteX2" fmla="*/ 3571215 w 3571215"/>
              <a:gd name="connsiteY2" fmla="*/ 0 h 2890087"/>
              <a:gd name="connsiteX3" fmla="*/ 1392370 w 3571215"/>
              <a:gd name="connsiteY3" fmla="*/ 2792094 h 2890087"/>
              <a:gd name="connsiteX4" fmla="*/ 393183 w 3571215"/>
              <a:gd name="connsiteY4" fmla="*/ 2890087 h 2890087"/>
              <a:gd name="connsiteX5" fmla="*/ 0 w 3571215"/>
              <a:gd name="connsiteY5" fmla="*/ 2176150 h 2890087"/>
              <a:gd name="connsiteX0" fmla="*/ 0 w 3571215"/>
              <a:gd name="connsiteY0" fmla="*/ 2176150 h 2890087"/>
              <a:gd name="connsiteX1" fmla="*/ 2472666 w 3571215"/>
              <a:gd name="connsiteY1" fmla="*/ 36067 h 2890087"/>
              <a:gd name="connsiteX2" fmla="*/ 3571215 w 3571215"/>
              <a:gd name="connsiteY2" fmla="*/ 0 h 2890087"/>
              <a:gd name="connsiteX3" fmla="*/ 2626822 w 3571215"/>
              <a:gd name="connsiteY3" fmla="*/ 1399810 h 2890087"/>
              <a:gd name="connsiteX4" fmla="*/ 393183 w 3571215"/>
              <a:gd name="connsiteY4" fmla="*/ 2890087 h 2890087"/>
              <a:gd name="connsiteX5" fmla="*/ 0 w 3571215"/>
              <a:gd name="connsiteY5" fmla="*/ 2176150 h 2890087"/>
              <a:gd name="connsiteX0" fmla="*/ 0 w 3571215"/>
              <a:gd name="connsiteY0" fmla="*/ 2176150 h 2176150"/>
              <a:gd name="connsiteX1" fmla="*/ 2472666 w 3571215"/>
              <a:gd name="connsiteY1" fmla="*/ 36067 h 2176150"/>
              <a:gd name="connsiteX2" fmla="*/ 3571215 w 3571215"/>
              <a:gd name="connsiteY2" fmla="*/ 0 h 2176150"/>
              <a:gd name="connsiteX3" fmla="*/ 2626822 w 3571215"/>
              <a:gd name="connsiteY3" fmla="*/ 1399810 h 2176150"/>
              <a:gd name="connsiteX4" fmla="*/ 2309686 w 3571215"/>
              <a:gd name="connsiteY4" fmla="*/ 820126 h 2176150"/>
              <a:gd name="connsiteX5" fmla="*/ 0 w 3571215"/>
              <a:gd name="connsiteY5" fmla="*/ 2176150 h 2176150"/>
              <a:gd name="connsiteX0" fmla="*/ 0 w 1957093"/>
              <a:gd name="connsiteY0" fmla="*/ 318772 h 1399810"/>
              <a:gd name="connsiteX1" fmla="*/ 858544 w 1957093"/>
              <a:gd name="connsiteY1" fmla="*/ 36067 h 1399810"/>
              <a:gd name="connsiteX2" fmla="*/ 1957093 w 1957093"/>
              <a:gd name="connsiteY2" fmla="*/ 0 h 1399810"/>
              <a:gd name="connsiteX3" fmla="*/ 1012700 w 1957093"/>
              <a:gd name="connsiteY3" fmla="*/ 1399810 h 1399810"/>
              <a:gd name="connsiteX4" fmla="*/ 695564 w 1957093"/>
              <a:gd name="connsiteY4" fmla="*/ 820126 h 1399810"/>
              <a:gd name="connsiteX5" fmla="*/ 0 w 1957093"/>
              <a:gd name="connsiteY5" fmla="*/ 318772 h 1399810"/>
              <a:gd name="connsiteX0" fmla="*/ 0 w 1957093"/>
              <a:gd name="connsiteY0" fmla="*/ 318772 h 1399810"/>
              <a:gd name="connsiteX1" fmla="*/ 858544 w 1957093"/>
              <a:gd name="connsiteY1" fmla="*/ 36067 h 1399810"/>
              <a:gd name="connsiteX2" fmla="*/ 1957093 w 1957093"/>
              <a:gd name="connsiteY2" fmla="*/ 0 h 1399810"/>
              <a:gd name="connsiteX3" fmla="*/ 1012700 w 1957093"/>
              <a:gd name="connsiteY3" fmla="*/ 1399810 h 1399810"/>
              <a:gd name="connsiteX4" fmla="*/ 172487 w 1957093"/>
              <a:gd name="connsiteY4" fmla="*/ 1221089 h 1399810"/>
              <a:gd name="connsiteX5" fmla="*/ 0 w 1957093"/>
              <a:gd name="connsiteY5" fmla="*/ 318772 h 1399810"/>
              <a:gd name="connsiteX0" fmla="*/ 0 w 1449157"/>
              <a:gd name="connsiteY0" fmla="*/ 282705 h 1363743"/>
              <a:gd name="connsiteX1" fmla="*/ 858544 w 1449157"/>
              <a:gd name="connsiteY1" fmla="*/ 0 h 1363743"/>
              <a:gd name="connsiteX2" fmla="*/ 1449157 w 1449157"/>
              <a:gd name="connsiteY2" fmla="*/ 715834 h 1363743"/>
              <a:gd name="connsiteX3" fmla="*/ 1012700 w 1449157"/>
              <a:gd name="connsiteY3" fmla="*/ 1363743 h 1363743"/>
              <a:gd name="connsiteX4" fmla="*/ 172487 w 1449157"/>
              <a:gd name="connsiteY4" fmla="*/ 1185022 h 1363743"/>
              <a:gd name="connsiteX5" fmla="*/ 0 w 1449157"/>
              <a:gd name="connsiteY5" fmla="*/ 282705 h 1363743"/>
              <a:gd name="connsiteX0" fmla="*/ 0 w 1449157"/>
              <a:gd name="connsiteY0" fmla="*/ 0 h 1081038"/>
              <a:gd name="connsiteX1" fmla="*/ 1449157 w 1449157"/>
              <a:gd name="connsiteY1" fmla="*/ 433129 h 1081038"/>
              <a:gd name="connsiteX2" fmla="*/ 1012700 w 1449157"/>
              <a:gd name="connsiteY2" fmla="*/ 1081038 h 1081038"/>
              <a:gd name="connsiteX3" fmla="*/ 172487 w 1449157"/>
              <a:gd name="connsiteY3" fmla="*/ 902317 h 1081038"/>
              <a:gd name="connsiteX4" fmla="*/ 0 w 1449157"/>
              <a:gd name="connsiteY4" fmla="*/ 0 h 1081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9157" h="1081038">
                <a:moveTo>
                  <a:pt x="0" y="0"/>
                </a:moveTo>
                <a:lnTo>
                  <a:pt x="1449157" y="433129"/>
                </a:lnTo>
                <a:lnTo>
                  <a:pt x="1012700" y="1081038"/>
                </a:lnTo>
                <a:lnTo>
                  <a:pt x="172487" y="90231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sz="1800" noProof="0" dirty="0"/>
          </a:p>
        </p:txBody>
      </p:sp>
      <p:sp>
        <p:nvSpPr>
          <p:cNvPr id="23" name="Полилиния: Фигура 22">
            <a:extLst>
              <a:ext uri="{FF2B5EF4-FFF2-40B4-BE49-F238E27FC236}">
                <a16:creationId xmlns:a16="http://schemas.microsoft.com/office/drawing/2014/main" id="{DD294FD8-6E9C-409A-81F3-C1E9BE998524}"/>
              </a:ext>
            </a:extLst>
          </p:cNvPr>
          <p:cNvSpPr/>
          <p:nvPr userDrawn="1"/>
        </p:nvSpPr>
        <p:spPr>
          <a:xfrm rot="13336516">
            <a:off x="103250" y="5349122"/>
            <a:ext cx="486493" cy="777553"/>
          </a:xfrm>
          <a:custGeom>
            <a:avLst/>
            <a:gdLst>
              <a:gd name="connsiteX0" fmla="*/ 0 w 648657"/>
              <a:gd name="connsiteY0" fmla="*/ 777553 h 777553"/>
              <a:gd name="connsiteX1" fmla="*/ 255474 w 648657"/>
              <a:gd name="connsiteY1" fmla="*/ 0 h 777553"/>
              <a:gd name="connsiteX2" fmla="*/ 648657 w 648657"/>
              <a:gd name="connsiteY2" fmla="*/ 713937 h 777553"/>
              <a:gd name="connsiteX3" fmla="*/ 0 w 648657"/>
              <a:gd name="connsiteY3" fmla="*/ 777553 h 777553"/>
            </a:gdLst>
            <a:ahLst/>
            <a:cxnLst>
              <a:cxn ang="0">
                <a:pos x="connsiteX0" y="connsiteY0"/>
              </a:cxn>
              <a:cxn ang="0">
                <a:pos x="connsiteX1" y="connsiteY1"/>
              </a:cxn>
              <a:cxn ang="0">
                <a:pos x="connsiteX2" y="connsiteY2"/>
              </a:cxn>
              <a:cxn ang="0">
                <a:pos x="connsiteX3" y="connsiteY3"/>
              </a:cxn>
            </a:cxnLst>
            <a:rect l="l" t="t" r="r" b="b"/>
            <a:pathLst>
              <a:path w="648657" h="777553">
                <a:moveTo>
                  <a:pt x="0" y="777553"/>
                </a:moveTo>
                <a:lnTo>
                  <a:pt x="255474" y="0"/>
                </a:lnTo>
                <a:lnTo>
                  <a:pt x="648657" y="713937"/>
                </a:lnTo>
                <a:lnTo>
                  <a:pt x="0" y="77755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ru-RU" sz="1800" noProof="0" dirty="0"/>
          </a:p>
        </p:txBody>
      </p:sp>
      <p:sp>
        <p:nvSpPr>
          <p:cNvPr id="24" name="Полилиния: Фигура 23">
            <a:extLst>
              <a:ext uri="{FF2B5EF4-FFF2-40B4-BE49-F238E27FC236}">
                <a16:creationId xmlns:a16="http://schemas.microsoft.com/office/drawing/2014/main" id="{E9CE551E-3C50-4DFC-B1F0-E75C36EB546C}"/>
              </a:ext>
            </a:extLst>
          </p:cNvPr>
          <p:cNvSpPr/>
          <p:nvPr userDrawn="1"/>
        </p:nvSpPr>
        <p:spPr>
          <a:xfrm rot="5738060">
            <a:off x="-11058" y="6025920"/>
            <a:ext cx="692798" cy="382958"/>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sz="1800" noProof="0" dirty="0"/>
          </a:p>
        </p:txBody>
      </p:sp>
      <p:sp>
        <p:nvSpPr>
          <p:cNvPr id="25" name="Полилиния: Фигура 24">
            <a:extLst>
              <a:ext uri="{FF2B5EF4-FFF2-40B4-BE49-F238E27FC236}">
                <a16:creationId xmlns:a16="http://schemas.microsoft.com/office/drawing/2014/main" id="{1A30495D-C647-4038-8E7F-16125414CE5D}"/>
              </a:ext>
            </a:extLst>
          </p:cNvPr>
          <p:cNvSpPr/>
          <p:nvPr userDrawn="1"/>
        </p:nvSpPr>
        <p:spPr>
          <a:xfrm rot="8291645">
            <a:off x="7561349" y="798094"/>
            <a:ext cx="278520" cy="273702"/>
          </a:xfrm>
          <a:custGeom>
            <a:avLst/>
            <a:gdLst>
              <a:gd name="connsiteX0" fmla="*/ 692798 w 692798"/>
              <a:gd name="connsiteY0" fmla="*/ 224339 h 510610"/>
              <a:gd name="connsiteX1" fmla="*/ 308036 w 692798"/>
              <a:gd name="connsiteY1" fmla="*/ 510610 h 510610"/>
              <a:gd name="connsiteX2" fmla="*/ 64876 w 692798"/>
              <a:gd name="connsiteY2" fmla="*/ 168539 h 510610"/>
              <a:gd name="connsiteX3" fmla="*/ 0 w 692798"/>
              <a:gd name="connsiteY3" fmla="*/ 0 h 510610"/>
              <a:gd name="connsiteX4" fmla="*/ 692798 w 692798"/>
              <a:gd name="connsiteY4" fmla="*/ 224339 h 51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798" h="510610">
                <a:moveTo>
                  <a:pt x="692798" y="224339"/>
                </a:moveTo>
                <a:lnTo>
                  <a:pt x="308036" y="510610"/>
                </a:lnTo>
                <a:lnTo>
                  <a:pt x="64876" y="168539"/>
                </a:lnTo>
                <a:lnTo>
                  <a:pt x="0" y="0"/>
                </a:lnTo>
                <a:lnTo>
                  <a:pt x="692798" y="22433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sz="1800" noProof="0" dirty="0"/>
          </a:p>
        </p:txBody>
      </p:sp>
      <p:sp>
        <p:nvSpPr>
          <p:cNvPr id="2" name="Заголовок 1">
            <a:extLst>
              <a:ext uri="{FF2B5EF4-FFF2-40B4-BE49-F238E27FC236}">
                <a16:creationId xmlns:a16="http://schemas.microsoft.com/office/drawing/2014/main" id="{40EE479C-D1F6-4BAC-80D2-90EF74E3261A}"/>
              </a:ext>
            </a:extLst>
          </p:cNvPr>
          <p:cNvSpPr>
            <a:spLocks noGrp="1"/>
          </p:cNvSpPr>
          <p:nvPr userDrawn="1">
            <p:ph type="title"/>
          </p:nvPr>
        </p:nvSpPr>
        <p:spPr>
          <a:xfrm>
            <a:off x="324000" y="432000"/>
            <a:ext cx="8505000" cy="432000"/>
          </a:xfrm>
        </p:spPr>
        <p:txBody>
          <a:bodyPr rtlCol="0"/>
          <a:lstStyle>
            <a:lvl1pPr>
              <a:defRPr>
                <a:solidFill>
                  <a:schemeClr val="tx1">
                    <a:lumMod val="75000"/>
                    <a:lumOff val="25000"/>
                  </a:schemeClr>
                </a:solidFill>
              </a:defRPr>
            </a:lvl1pPr>
          </a:lstStyle>
          <a:p>
            <a:pPr rtl="0"/>
            <a:r>
              <a:rPr lang="ru-RU" noProof="0" smtClean="0"/>
              <a:t>Образец заголовка</a:t>
            </a:r>
            <a:endParaRPr lang="ru-RU" noProof="0" dirty="0"/>
          </a:p>
        </p:txBody>
      </p:sp>
      <p:sp>
        <p:nvSpPr>
          <p:cNvPr id="8" name="Нижний колонтитул 7">
            <a:extLst>
              <a:ext uri="{FF2B5EF4-FFF2-40B4-BE49-F238E27FC236}">
                <a16:creationId xmlns:a16="http://schemas.microsoft.com/office/drawing/2014/main" id="{C9E47D86-FD0D-44D0-9B7F-9EDEBD11F9D6}"/>
              </a:ext>
            </a:extLst>
          </p:cNvPr>
          <p:cNvSpPr>
            <a:spLocks noGrp="1"/>
          </p:cNvSpPr>
          <p:nvPr userDrawn="1">
            <p:ph type="ftr" sz="quarter" idx="10"/>
          </p:nvPr>
        </p:nvSpPr>
        <p:spPr/>
        <p:txBody>
          <a:bodyPr rtlCol="0"/>
          <a:lstStyle>
            <a:lvl1pPr>
              <a:defRPr>
                <a:solidFill>
                  <a:schemeClr val="tx1">
                    <a:lumMod val="75000"/>
                    <a:lumOff val="25000"/>
                  </a:schemeClr>
                </a:solidFill>
              </a:defRPr>
            </a:lvl1pPr>
          </a:lstStyle>
          <a:p>
            <a:pPr rtl="0"/>
            <a:endParaRPr lang="ru-RU" noProof="0" dirty="0"/>
          </a:p>
        </p:txBody>
      </p:sp>
      <p:sp>
        <p:nvSpPr>
          <p:cNvPr id="9" name="Номер слайда 8">
            <a:extLst>
              <a:ext uri="{FF2B5EF4-FFF2-40B4-BE49-F238E27FC236}">
                <a16:creationId xmlns:a16="http://schemas.microsoft.com/office/drawing/2014/main" id="{0A29F8B3-4723-4928-83E5-76C29D05F2FE}"/>
              </a:ext>
            </a:extLst>
          </p:cNvPr>
          <p:cNvSpPr>
            <a:spLocks noGrp="1"/>
          </p:cNvSpPr>
          <p:nvPr userDrawn="1">
            <p:ph type="sldNum" sz="quarter" idx="11"/>
          </p:nvPr>
        </p:nvSpPr>
        <p:spPr/>
        <p:txBody>
          <a:bodyPr rtlCol="0"/>
          <a:lstStyle>
            <a:lvl1pPr>
              <a:defRPr>
                <a:solidFill>
                  <a:schemeClr val="tx1">
                    <a:lumMod val="75000"/>
                    <a:lumOff val="25000"/>
                  </a:schemeClr>
                </a:solidFill>
              </a:defRPr>
            </a:lvl1pPr>
          </a:lstStyle>
          <a:p>
            <a:pPr rtl="0"/>
            <a:fld id="{19B51A1E-902D-48AF-9020-955120F399B6}" type="slidenum">
              <a:rPr lang="ru-RU" noProof="0" smtClean="0"/>
              <a:pPr/>
              <a:t>‹#›</a:t>
            </a:fld>
            <a:endParaRPr lang="ru-RU" noProof="0" dirty="0"/>
          </a:p>
        </p:txBody>
      </p:sp>
      <p:sp>
        <p:nvSpPr>
          <p:cNvPr id="29" name="Полилиния: Фигура 28">
            <a:extLst>
              <a:ext uri="{FF2B5EF4-FFF2-40B4-BE49-F238E27FC236}">
                <a16:creationId xmlns:a16="http://schemas.microsoft.com/office/drawing/2014/main" id="{487EAD8B-C2A9-4ED7-BA79-62CE2E5D80F9}"/>
              </a:ext>
            </a:extLst>
          </p:cNvPr>
          <p:cNvSpPr/>
          <p:nvPr userDrawn="1"/>
        </p:nvSpPr>
        <p:spPr>
          <a:xfrm rot="3693105">
            <a:off x="172787" y="5091943"/>
            <a:ext cx="243160" cy="304915"/>
          </a:xfrm>
          <a:custGeom>
            <a:avLst/>
            <a:gdLst>
              <a:gd name="connsiteX0" fmla="*/ 243160 w 243160"/>
              <a:gd name="connsiteY0" fmla="*/ 342071 h 406553"/>
              <a:gd name="connsiteX1" fmla="*/ 156493 w 243160"/>
              <a:gd name="connsiteY1" fmla="*/ 406553 h 406553"/>
              <a:gd name="connsiteX2" fmla="*/ 0 w 243160"/>
              <a:gd name="connsiteY2" fmla="*/ 0 h 406553"/>
              <a:gd name="connsiteX3" fmla="*/ 243160 w 243160"/>
              <a:gd name="connsiteY3" fmla="*/ 342071 h 406553"/>
            </a:gdLst>
            <a:ahLst/>
            <a:cxnLst>
              <a:cxn ang="0">
                <a:pos x="connsiteX0" y="connsiteY0"/>
              </a:cxn>
              <a:cxn ang="0">
                <a:pos x="connsiteX1" y="connsiteY1"/>
              </a:cxn>
              <a:cxn ang="0">
                <a:pos x="connsiteX2" y="connsiteY2"/>
              </a:cxn>
              <a:cxn ang="0">
                <a:pos x="connsiteX3" y="connsiteY3"/>
              </a:cxn>
            </a:cxnLst>
            <a:rect l="l" t="t" r="r" b="b"/>
            <a:pathLst>
              <a:path w="243160" h="406553">
                <a:moveTo>
                  <a:pt x="243160" y="342071"/>
                </a:moveTo>
                <a:lnTo>
                  <a:pt x="156493" y="406553"/>
                </a:lnTo>
                <a:lnTo>
                  <a:pt x="0" y="0"/>
                </a:lnTo>
                <a:lnTo>
                  <a:pt x="243160" y="3420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sz="1800" noProof="0" dirty="0"/>
          </a:p>
        </p:txBody>
      </p:sp>
      <p:sp>
        <p:nvSpPr>
          <p:cNvPr id="31" name="Текст 18">
            <a:extLst>
              <a:ext uri="{FF2B5EF4-FFF2-40B4-BE49-F238E27FC236}">
                <a16:creationId xmlns:a16="http://schemas.microsoft.com/office/drawing/2014/main" id="{C614E990-EC62-437B-ADF0-038FF35A2629}"/>
              </a:ext>
            </a:extLst>
          </p:cNvPr>
          <p:cNvSpPr>
            <a:spLocks noGrp="1"/>
          </p:cNvSpPr>
          <p:nvPr>
            <p:ph type="body" sz="quarter" idx="13" hasCustomPrompt="1"/>
          </p:nvPr>
        </p:nvSpPr>
        <p:spPr>
          <a:xfrm>
            <a:off x="1041793" y="2505767"/>
            <a:ext cx="2531240" cy="885825"/>
          </a:xfrm>
        </p:spPr>
        <p:txBody>
          <a:bodyPr rtlCol="0" anchor="ctr"/>
          <a:lstStyle>
            <a:lvl1pPr marL="0" indent="0" algn="ctr">
              <a:buNone/>
              <a:defRPr sz="6000" b="1">
                <a:latin typeface="+mj-lt"/>
              </a:defRPr>
            </a:lvl1pPr>
            <a:lvl2pPr marL="200025" indent="0">
              <a:buNone/>
              <a:defRPr sz="6000">
                <a:latin typeface="+mj-lt"/>
              </a:defRPr>
            </a:lvl2pPr>
            <a:lvl3pPr marL="407194" indent="0">
              <a:buNone/>
              <a:defRPr sz="6000">
                <a:latin typeface="+mj-lt"/>
              </a:defRPr>
            </a:lvl3pPr>
            <a:lvl4pPr marL="607219" indent="0">
              <a:buNone/>
              <a:defRPr sz="6000">
                <a:latin typeface="+mj-lt"/>
              </a:defRPr>
            </a:lvl4pPr>
            <a:lvl5pPr marL="807244" indent="0">
              <a:buNone/>
              <a:defRPr sz="6000">
                <a:latin typeface="+mj-lt"/>
              </a:defRPr>
            </a:lvl5pPr>
          </a:lstStyle>
          <a:p>
            <a:pPr lvl="0" rtl="0"/>
            <a:r>
              <a:rPr lang="ru-RU" noProof="0" dirty="0"/>
              <a:t>1</a:t>
            </a:r>
          </a:p>
        </p:txBody>
      </p:sp>
      <p:sp>
        <p:nvSpPr>
          <p:cNvPr id="32" name="Текст 20">
            <a:extLst>
              <a:ext uri="{FF2B5EF4-FFF2-40B4-BE49-F238E27FC236}">
                <a16:creationId xmlns:a16="http://schemas.microsoft.com/office/drawing/2014/main" id="{A6926E00-3D05-4600-B7E9-74F56D038AE9}"/>
              </a:ext>
            </a:extLst>
          </p:cNvPr>
          <p:cNvSpPr>
            <a:spLocks noGrp="1"/>
          </p:cNvSpPr>
          <p:nvPr>
            <p:ph type="body" sz="quarter" idx="14" hasCustomPrompt="1"/>
          </p:nvPr>
        </p:nvSpPr>
        <p:spPr>
          <a:xfrm>
            <a:off x="3909726" y="2505767"/>
            <a:ext cx="2269135" cy="885825"/>
          </a:xfrm>
        </p:spPr>
        <p:txBody>
          <a:bodyPr rtlCol="0" anchor="ctr"/>
          <a:lstStyle>
            <a:lvl1pPr marL="0" indent="0" algn="ctr">
              <a:buNone/>
              <a:defRPr sz="6000" b="1" i="0">
                <a:latin typeface="+mj-lt"/>
              </a:defRPr>
            </a:lvl1pPr>
          </a:lstStyle>
          <a:p>
            <a:pPr lvl="0" rtl="0"/>
            <a:r>
              <a:rPr lang="ru-RU" noProof="0" dirty="0"/>
              <a:t>2</a:t>
            </a:r>
          </a:p>
        </p:txBody>
      </p:sp>
      <p:sp>
        <p:nvSpPr>
          <p:cNvPr id="33" name="Текст 32">
            <a:extLst>
              <a:ext uri="{FF2B5EF4-FFF2-40B4-BE49-F238E27FC236}">
                <a16:creationId xmlns:a16="http://schemas.microsoft.com/office/drawing/2014/main" id="{56EA1CAB-F73E-42AE-AC55-B00392B49263}"/>
              </a:ext>
            </a:extLst>
          </p:cNvPr>
          <p:cNvSpPr>
            <a:spLocks noGrp="1"/>
          </p:cNvSpPr>
          <p:nvPr>
            <p:ph type="body" sz="quarter" idx="30" hasCustomPrompt="1"/>
          </p:nvPr>
        </p:nvSpPr>
        <p:spPr>
          <a:xfrm>
            <a:off x="6565557" y="2490630"/>
            <a:ext cx="1568054" cy="900962"/>
          </a:xfrm>
        </p:spPr>
        <p:txBody>
          <a:bodyPr vert="horz" lIns="0" tIns="0" rIns="0" bIns="0" rtlCol="0" anchor="ctr">
            <a:noAutofit/>
          </a:bodyPr>
          <a:lstStyle>
            <a:lvl1pPr marL="0" indent="0" algn="ctr">
              <a:buNone/>
              <a:defRPr lang="en-ZA" sz="6000" b="1" i="0" dirty="0">
                <a:latin typeface="+mj-lt"/>
              </a:defRPr>
            </a:lvl1pPr>
          </a:lstStyle>
          <a:p>
            <a:pPr marL="200025" lvl="0" indent="-200025" algn="ctr" rtl="0"/>
            <a:r>
              <a:rPr lang="ru-RU" noProof="0" dirty="0"/>
              <a:t>3</a:t>
            </a:r>
          </a:p>
        </p:txBody>
      </p:sp>
      <p:sp>
        <p:nvSpPr>
          <p:cNvPr id="35" name="Текст 34">
            <a:extLst>
              <a:ext uri="{FF2B5EF4-FFF2-40B4-BE49-F238E27FC236}">
                <a16:creationId xmlns:a16="http://schemas.microsoft.com/office/drawing/2014/main" id="{34357700-1BDF-40C0-BFE9-5F837ADED4AA}"/>
              </a:ext>
            </a:extLst>
          </p:cNvPr>
          <p:cNvSpPr>
            <a:spLocks noGrp="1"/>
          </p:cNvSpPr>
          <p:nvPr>
            <p:ph type="body" sz="quarter" idx="31" hasCustomPrompt="1"/>
          </p:nvPr>
        </p:nvSpPr>
        <p:spPr>
          <a:xfrm>
            <a:off x="1365104" y="4015479"/>
            <a:ext cx="1866900" cy="1012825"/>
          </a:xfrm>
        </p:spPr>
        <p:txBody>
          <a:bodyPr rtlCol="0"/>
          <a:lstStyle>
            <a:lvl1pPr marL="0" indent="0" algn="ctr">
              <a:buNone/>
              <a:defRPr/>
            </a:lvl1pPr>
            <a:lvl2pPr marL="200025" indent="0">
              <a:buNone/>
              <a:defRPr/>
            </a:lvl2pPr>
            <a:lvl3pPr marL="407194" indent="0">
              <a:buNone/>
              <a:defRPr/>
            </a:lvl3pPr>
            <a:lvl4pPr marL="607219" indent="0">
              <a:buNone/>
              <a:defRPr/>
            </a:lvl4pPr>
            <a:lvl5pPr marL="807244" indent="0">
              <a:buNone/>
              <a:defRPr/>
            </a:lvl5pPr>
          </a:lstStyle>
          <a:p>
            <a:pPr lvl="0" rtl="0"/>
            <a:r>
              <a:rPr lang="ru-RU" noProof="0" dirty="0"/>
              <a:t>Описание раздела</a:t>
            </a:r>
          </a:p>
        </p:txBody>
      </p:sp>
      <p:sp>
        <p:nvSpPr>
          <p:cNvPr id="37" name="Текст 36">
            <a:extLst>
              <a:ext uri="{FF2B5EF4-FFF2-40B4-BE49-F238E27FC236}">
                <a16:creationId xmlns:a16="http://schemas.microsoft.com/office/drawing/2014/main" id="{A3F3E97F-9A21-4431-909B-D1E580B19F1B}"/>
              </a:ext>
            </a:extLst>
          </p:cNvPr>
          <p:cNvSpPr>
            <a:spLocks noGrp="1"/>
          </p:cNvSpPr>
          <p:nvPr>
            <p:ph type="body" sz="quarter" idx="32" hasCustomPrompt="1"/>
          </p:nvPr>
        </p:nvSpPr>
        <p:spPr>
          <a:xfrm>
            <a:off x="4110843" y="4015478"/>
            <a:ext cx="1866900" cy="1011238"/>
          </a:xfrm>
        </p:spPr>
        <p:txBody>
          <a:bodyPr rtlCol="0"/>
          <a:lstStyle>
            <a:lvl1pPr marL="0" indent="0" algn="ctr">
              <a:buNone/>
              <a:defRPr/>
            </a:lvl1pPr>
            <a:lvl2pPr marL="200025" indent="0" algn="ctr">
              <a:buNone/>
              <a:defRPr/>
            </a:lvl2pPr>
            <a:lvl3pPr marL="407194" indent="0" algn="ctr">
              <a:buNone/>
              <a:defRPr/>
            </a:lvl3pPr>
            <a:lvl4pPr marL="607219" indent="0" algn="ctr">
              <a:buNone/>
              <a:defRPr/>
            </a:lvl4pPr>
            <a:lvl5pPr marL="807244" indent="0" algn="ctr">
              <a:buNone/>
              <a:defRPr/>
            </a:lvl5pPr>
          </a:lstStyle>
          <a:p>
            <a:pPr lvl="0" rtl="0"/>
            <a:r>
              <a:rPr lang="ru-RU" noProof="0" dirty="0"/>
              <a:t>Описание раздела</a:t>
            </a:r>
          </a:p>
        </p:txBody>
      </p:sp>
      <p:sp>
        <p:nvSpPr>
          <p:cNvPr id="39" name="Текст 38">
            <a:extLst>
              <a:ext uri="{FF2B5EF4-FFF2-40B4-BE49-F238E27FC236}">
                <a16:creationId xmlns:a16="http://schemas.microsoft.com/office/drawing/2014/main" id="{2445CEA3-6928-4E8E-8E52-B7043F3580D1}"/>
              </a:ext>
            </a:extLst>
          </p:cNvPr>
          <p:cNvSpPr>
            <a:spLocks noGrp="1"/>
          </p:cNvSpPr>
          <p:nvPr>
            <p:ph type="body" sz="quarter" idx="33" hasCustomPrompt="1"/>
          </p:nvPr>
        </p:nvSpPr>
        <p:spPr>
          <a:xfrm>
            <a:off x="6553200" y="4015479"/>
            <a:ext cx="1568054" cy="1012825"/>
          </a:xfrm>
        </p:spPr>
        <p:txBody>
          <a:bodyPr rtlCol="0"/>
          <a:lstStyle>
            <a:lvl1pPr marL="0" indent="0" algn="ctr">
              <a:buNone/>
              <a:defRPr/>
            </a:lvl1pPr>
            <a:lvl2pPr marL="200025" indent="0" algn="ctr">
              <a:buNone/>
              <a:defRPr/>
            </a:lvl2pPr>
            <a:lvl3pPr marL="407194" indent="0" algn="ctr">
              <a:buNone/>
              <a:defRPr/>
            </a:lvl3pPr>
            <a:lvl4pPr marL="607219" indent="0" algn="ctr">
              <a:buNone/>
              <a:defRPr/>
            </a:lvl4pPr>
            <a:lvl5pPr marL="807244" indent="0" algn="ctr">
              <a:buNone/>
              <a:defRPr/>
            </a:lvl5pPr>
          </a:lstStyle>
          <a:p>
            <a:pPr lvl="0" rtl="0"/>
            <a:r>
              <a:rPr lang="ru-RU" noProof="0" dirty="0"/>
              <a:t>Описание раздела</a:t>
            </a:r>
          </a:p>
        </p:txBody>
      </p:sp>
    </p:spTree>
    <p:extLst>
      <p:ext uri="{BB962C8B-B14F-4D97-AF65-F5344CB8AC3E}">
        <p14:creationId xmlns:p14="http://schemas.microsoft.com/office/powerpoint/2010/main" val="1265139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604522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Tree>
    <p:extLst>
      <p:ext uri="{BB962C8B-B14F-4D97-AF65-F5344CB8AC3E}">
        <p14:creationId xmlns:p14="http://schemas.microsoft.com/office/powerpoint/2010/main" val="2671216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914400" y="2438400"/>
            <a:ext cx="3581400" cy="4191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2438400"/>
            <a:ext cx="3581400" cy="4191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96226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530297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extLst>
      <p:ext uri="{BB962C8B-B14F-4D97-AF65-F5344CB8AC3E}">
        <p14:creationId xmlns:p14="http://schemas.microsoft.com/office/powerpoint/2010/main" val="3904233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5395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Tree>
    <p:extLst>
      <p:ext uri="{BB962C8B-B14F-4D97-AF65-F5344CB8AC3E}">
        <p14:creationId xmlns:p14="http://schemas.microsoft.com/office/powerpoint/2010/main" val="1222047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Tree>
    <p:extLst>
      <p:ext uri="{BB962C8B-B14F-4D97-AF65-F5344CB8AC3E}">
        <p14:creationId xmlns:p14="http://schemas.microsoft.com/office/powerpoint/2010/main" val="3075007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rtl="0" eaLnBrk="1" fontAlgn="base" hangingPunct="1">
        <a:spcBef>
          <a:spcPct val="0"/>
        </a:spcBef>
        <a:spcAft>
          <a:spcPct val="0"/>
        </a:spcAft>
        <a:defRPr sz="4400" kern="12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anose="020B0604020202020204" pitchFamily="34" charset="0"/>
        </a:defRPr>
      </a:lvl2pPr>
      <a:lvl3pPr algn="l" rtl="0" eaLnBrk="1" fontAlgn="base" hangingPunct="1">
        <a:spcBef>
          <a:spcPct val="0"/>
        </a:spcBef>
        <a:spcAft>
          <a:spcPct val="0"/>
        </a:spcAft>
        <a:defRPr sz="4400">
          <a:solidFill>
            <a:schemeClr val="tx1"/>
          </a:solidFill>
          <a:latin typeface="Microsoft Sans Serif" panose="020B0604020202020204" pitchFamily="34" charset="0"/>
        </a:defRPr>
      </a:lvl3pPr>
      <a:lvl4pPr algn="l" rtl="0" eaLnBrk="1" fontAlgn="base" hangingPunct="1">
        <a:spcBef>
          <a:spcPct val="0"/>
        </a:spcBef>
        <a:spcAft>
          <a:spcPct val="0"/>
        </a:spcAft>
        <a:defRPr sz="4400">
          <a:solidFill>
            <a:schemeClr val="tx1"/>
          </a:solidFill>
          <a:latin typeface="Microsoft Sans Serif" panose="020B0604020202020204" pitchFamily="34" charset="0"/>
        </a:defRPr>
      </a:lvl4pPr>
      <a:lvl5pPr algn="l" rtl="0" eaLnBrk="1" fontAlgn="base" hangingPunct="1">
        <a:spcBef>
          <a:spcPct val="0"/>
        </a:spcBef>
        <a:spcAft>
          <a:spcPct val="0"/>
        </a:spcAft>
        <a:defRPr sz="4400">
          <a:solidFill>
            <a:schemeClr val="tx1"/>
          </a:solidFill>
          <a:latin typeface="Microsoft Sans Serif" panose="020B0604020202020204" pitchFamily="34" charset="0"/>
        </a:defRPr>
      </a:lvl5pPr>
      <a:lvl6pPr marL="457200" algn="l" rtl="0" eaLnBrk="1" fontAlgn="base" hangingPunct="1">
        <a:spcBef>
          <a:spcPct val="0"/>
        </a:spcBef>
        <a:spcAft>
          <a:spcPct val="0"/>
        </a:spcAft>
        <a:defRPr sz="4400">
          <a:solidFill>
            <a:schemeClr val="tx1"/>
          </a:solidFill>
          <a:latin typeface="Microsoft Sans Serif" panose="020B0604020202020204" pitchFamily="34" charset="0"/>
        </a:defRPr>
      </a:lvl6pPr>
      <a:lvl7pPr marL="914400" algn="l" rtl="0" eaLnBrk="1" fontAlgn="base" hangingPunct="1">
        <a:spcBef>
          <a:spcPct val="0"/>
        </a:spcBef>
        <a:spcAft>
          <a:spcPct val="0"/>
        </a:spcAft>
        <a:defRPr sz="4400">
          <a:solidFill>
            <a:schemeClr val="tx1"/>
          </a:solidFill>
          <a:latin typeface="Microsoft Sans Serif" panose="020B0604020202020204" pitchFamily="34" charset="0"/>
        </a:defRPr>
      </a:lvl7pPr>
      <a:lvl8pPr marL="1371600" algn="l" rtl="0" eaLnBrk="1" fontAlgn="base" hangingPunct="1">
        <a:spcBef>
          <a:spcPct val="0"/>
        </a:spcBef>
        <a:spcAft>
          <a:spcPct val="0"/>
        </a:spcAft>
        <a:defRPr sz="4400">
          <a:solidFill>
            <a:schemeClr val="tx1"/>
          </a:solidFill>
          <a:latin typeface="Microsoft Sans Serif" panose="020B0604020202020204" pitchFamily="34" charset="0"/>
        </a:defRPr>
      </a:lvl8pPr>
      <a:lvl9pPr marL="1828800" algn="l" rtl="0" eaLnBrk="1" fontAlgn="base" hangingPunct="1">
        <a:spcBef>
          <a:spcPct val="0"/>
        </a:spcBef>
        <a:spcAft>
          <a:spcPct val="0"/>
        </a:spcAft>
        <a:defRPr sz="4400">
          <a:solidFill>
            <a:schemeClr val="tx1"/>
          </a:solidFill>
          <a:latin typeface="Microsoft Sans Serif"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instagram.com/reel/C0QchwEIjCU/?igsh=cWFoaDA1M2o0azAy" TargetMode="Externa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0" y="2420888"/>
            <a:ext cx="3995936" cy="2088232"/>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p>
            <a:pPr algn="ctr"/>
            <a:r>
              <a:rPr lang="en-US" sz="2200" b="1" i="1" dirty="0" smtClean="0">
                <a:latin typeface="Times New Roman" panose="02020603050405020304" pitchFamily="18" charset="0"/>
                <a:cs typeface="Times New Roman" panose="02020603050405020304" pitchFamily="18" charset="0"/>
              </a:rPr>
              <a:t/>
            </a:r>
            <a:br>
              <a:rPr lang="en-US" sz="2200" b="1" i="1" dirty="0" smtClean="0">
                <a:latin typeface="Times New Roman" panose="02020603050405020304" pitchFamily="18" charset="0"/>
                <a:cs typeface="Times New Roman" panose="02020603050405020304" pitchFamily="18" charset="0"/>
              </a:rPr>
            </a:br>
            <a:r>
              <a:rPr lang="en-US" sz="2200" b="1" i="1" dirty="0">
                <a:latin typeface="Times New Roman" panose="02020603050405020304" pitchFamily="18" charset="0"/>
                <a:cs typeface="Times New Roman" panose="02020603050405020304" pitchFamily="18" charset="0"/>
              </a:rPr>
              <a:t>Sustainable management of agriculture and natural resources through green skills development as a tool for climate change adaptation</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sp>
        <p:nvSpPr>
          <p:cNvPr id="2056" name="Rectangle 8"/>
          <p:cNvSpPr>
            <a:spLocks noGrp="1" noChangeArrowheads="1"/>
          </p:cNvSpPr>
          <p:nvPr>
            <p:ph type="subTitle" idx="1"/>
          </p:nvPr>
        </p:nvSpPr>
        <p:spPr>
          <a:xfrm>
            <a:off x="179512" y="4725144"/>
            <a:ext cx="3096344" cy="1656184"/>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p>
            <a:pPr algn="ctr"/>
            <a:r>
              <a:rPr lang="en-US" sz="1400" dirty="0" smtClean="0">
                <a:solidFill>
                  <a:schemeClr val="accent2">
                    <a:lumMod val="50000"/>
                  </a:schemeClr>
                </a:solidFill>
                <a:latin typeface="Times New Roman" panose="02020603050405020304" pitchFamily="18" charset="0"/>
                <a:cs typeface="Times New Roman" panose="02020603050405020304" pitchFamily="18" charset="0"/>
              </a:rPr>
              <a:t>Rafis Abazov (Ph.D.)</a:t>
            </a:r>
          </a:p>
          <a:p>
            <a:pPr algn="ctr"/>
            <a:r>
              <a:rPr lang="en-US" sz="1400" dirty="0" smtClean="0">
                <a:solidFill>
                  <a:schemeClr val="accent2">
                    <a:lumMod val="50000"/>
                  </a:schemeClr>
                </a:solidFill>
                <a:latin typeface="Times New Roman" panose="02020603050405020304" pitchFamily="18" charset="0"/>
                <a:cs typeface="Times New Roman" panose="02020603050405020304" pitchFamily="18" charset="0"/>
              </a:rPr>
              <a:t>a </a:t>
            </a:r>
            <a:r>
              <a:rPr lang="en-US" sz="1400" dirty="0">
                <a:solidFill>
                  <a:schemeClr val="accent2">
                    <a:lumMod val="50000"/>
                  </a:schemeClr>
                </a:solidFill>
                <a:latin typeface="Times New Roman" panose="02020603050405020304" pitchFamily="18" charset="0"/>
                <a:cs typeface="Times New Roman" panose="02020603050405020304" pitchFamily="18" charset="0"/>
              </a:rPr>
              <a:t>director of the Institute for Green and Sustainable Development at Kazakh National Agrarian Research University (KazNARU) . </a:t>
            </a:r>
            <a:endParaRPr lang="ru-RU" sz="1400"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4"/>
          <a:stretch>
            <a:fillRect/>
          </a:stretch>
        </p:blipFill>
        <p:spPr>
          <a:xfrm>
            <a:off x="8217918" y="-6656"/>
            <a:ext cx="920576" cy="1572904"/>
          </a:xfrm>
          <a:prstGeom prst="rect">
            <a:avLst/>
          </a:prstGeom>
        </p:spPr>
      </p:pic>
      <p:graphicFrame>
        <p:nvGraphicFramePr>
          <p:cNvPr id="4" name="Таблица 3"/>
          <p:cNvGraphicFramePr>
            <a:graphicFrameLocks noGrp="1"/>
          </p:cNvGraphicFramePr>
          <p:nvPr>
            <p:extLst>
              <p:ext uri="{D42A27DB-BD31-4B8C-83A1-F6EECF244321}">
                <p14:modId xmlns:p14="http://schemas.microsoft.com/office/powerpoint/2010/main" val="1406223846"/>
              </p:ext>
            </p:extLst>
          </p:nvPr>
        </p:nvGraphicFramePr>
        <p:xfrm>
          <a:off x="1524000" y="1397000"/>
          <a:ext cx="6216352" cy="640080"/>
        </p:xfrm>
        <a:graphic>
          <a:graphicData uri="http://schemas.openxmlformats.org/drawingml/2006/table">
            <a:tbl>
              <a:tblPr firstRow="1" bandRow="1">
                <a:tableStyleId>{5C22544A-7EE6-4342-B048-85BDC9FD1C3A}</a:tableStyleId>
              </a:tblPr>
              <a:tblGrid>
                <a:gridCol w="6216352">
                  <a:extLst>
                    <a:ext uri="{9D8B030D-6E8A-4147-A177-3AD203B41FA5}">
                      <a16:colId xmlns:a16="http://schemas.microsoft.com/office/drawing/2014/main" val="555464713"/>
                    </a:ext>
                  </a:extLst>
                </a:gridCol>
              </a:tblGrid>
              <a:tr h="3708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800" b="1" i="0" u="none" strike="noStrike" kern="1200" cap="none" spc="0" normalizeH="0" baseline="0" noProof="0" dirty="0" smtClean="0">
                          <a:ln>
                            <a:noFill/>
                          </a:ln>
                          <a:solidFill>
                            <a:schemeClr val="bg1"/>
                          </a:solidFill>
                          <a:effectLst/>
                          <a:uLnTx/>
                          <a:uFillTx/>
                          <a:latin typeface="Times New Roman" panose="02020603050405020304" pitchFamily="18" charset="0"/>
                          <a:ea typeface="+mn-ea"/>
                          <a:cs typeface="Times New Roman" panose="02020603050405020304" pitchFamily="18" charset="0"/>
                        </a:rPr>
                        <a:t>Kazakh National Agrarian Research University (KazNARU) </a:t>
                      </a:r>
                      <a:endParaRPr kumimoji="0" lang="ru-RU" sz="1800" b="1" i="0" u="none" strike="noStrike" kern="1200" cap="none" spc="0" normalizeH="0" baseline="0" noProof="0" dirty="0" smtClean="0">
                        <a:ln>
                          <a:noFill/>
                        </a:ln>
                        <a:solidFill>
                          <a:schemeClr val="bg1"/>
                        </a:solidFill>
                        <a:effectLst/>
                        <a:uLnTx/>
                        <a:uFillTx/>
                        <a:latin typeface="Times New Roman" panose="02020603050405020304" pitchFamily="18" charset="0"/>
                        <a:ea typeface="+mn-ea"/>
                        <a:cs typeface="Times New Roman" panose="02020603050405020304" pitchFamily="18" charset="0"/>
                      </a:endParaRPr>
                    </a:p>
                    <a:p>
                      <a:endParaRPr lang="ru-RU" sz="1800" b="1" dirty="0">
                        <a:solidFill>
                          <a:schemeClr val="bg1"/>
                        </a:solidFill>
                      </a:endParaRPr>
                    </a:p>
                  </a:txBody>
                  <a:tcPr/>
                </a:tc>
                <a:extLst>
                  <a:ext uri="{0D108BD9-81ED-4DB2-BD59-A6C34878D82A}">
                    <a16:rowId xmlns:a16="http://schemas.microsoft.com/office/drawing/2014/main" val="3129478114"/>
                  </a:ext>
                </a:extLst>
              </a:tr>
            </a:tbl>
          </a:graphicData>
        </a:graphic>
      </p:graphicFrame>
      <p:pic>
        <p:nvPicPr>
          <p:cNvPr id="5" name="Picture 4"/>
          <p:cNvPicPr>
            <a:picLocks noChangeAspect="1"/>
          </p:cNvPicPr>
          <p:nvPr/>
        </p:nvPicPr>
        <p:blipFill>
          <a:blip r:embed="rId5"/>
          <a:stretch>
            <a:fillRect/>
          </a:stretch>
        </p:blipFill>
        <p:spPr>
          <a:xfrm>
            <a:off x="-84550" y="48212"/>
            <a:ext cx="1572904" cy="1518036"/>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1843154771"/>
              </p:ext>
            </p:extLst>
          </p:nvPr>
        </p:nvGraphicFramePr>
        <p:xfrm>
          <a:off x="1524000" y="6237312"/>
          <a:ext cx="6096000" cy="504056"/>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57004017"/>
                    </a:ext>
                  </a:extLst>
                </a:gridCol>
              </a:tblGrid>
              <a:tr h="504056">
                <a:tc>
                  <a:txBody>
                    <a:bodyPr/>
                    <a:lstStyle/>
                    <a:p>
                      <a:pPr algn="ctr"/>
                      <a:r>
                        <a:rPr lang="en-US" dirty="0" smtClean="0"/>
                        <a:t>Almaty 2025</a:t>
                      </a:r>
                      <a:endParaRPr lang="ru-RU" dirty="0"/>
                    </a:p>
                  </a:txBody>
                  <a:tcPr/>
                </a:tc>
                <a:extLst>
                  <a:ext uri="{0D108BD9-81ED-4DB2-BD59-A6C34878D82A}">
                    <a16:rowId xmlns:a16="http://schemas.microsoft.com/office/drawing/2014/main" val="3877705328"/>
                  </a:ext>
                </a:extLst>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68F0BE1F-DA5B-41F6-9625-CD1501B4B68E}"/>
              </a:ext>
            </a:extLst>
          </p:cNvPr>
          <p:cNvSpPr>
            <a:spLocks noGrp="1"/>
          </p:cNvSpPr>
          <p:nvPr>
            <p:ph type="title"/>
          </p:nvPr>
        </p:nvSpPr>
        <p:spPr>
          <a:xfrm>
            <a:off x="971600" y="432000"/>
            <a:ext cx="6552728" cy="432000"/>
          </a:xfrm>
        </p:spPr>
        <p:txBody>
          <a:bodyPr rtlCol="0"/>
          <a:lstStyle/>
          <a:p>
            <a:pPr rtl="0"/>
            <a:r>
              <a:rPr lang="en-US" sz="3600" dirty="0" smtClean="0">
                <a:solidFill>
                  <a:schemeClr val="bg1"/>
                </a:solidFill>
              </a:rPr>
              <a:t>Making Green Skills Smarter</a:t>
            </a:r>
            <a:endParaRPr lang="ru-RU" sz="3600" dirty="0">
              <a:solidFill>
                <a:schemeClr val="bg1"/>
              </a:solidFill>
            </a:endParaRPr>
          </a:p>
        </p:txBody>
      </p:sp>
      <p:sp>
        <p:nvSpPr>
          <p:cNvPr id="2" name="Текст 1">
            <a:extLst>
              <a:ext uri="{FF2B5EF4-FFF2-40B4-BE49-F238E27FC236}">
                <a16:creationId xmlns:a16="http://schemas.microsoft.com/office/drawing/2014/main" id="{909EDE69-A499-499E-A406-452AE63D3EE8}"/>
              </a:ext>
            </a:extLst>
          </p:cNvPr>
          <p:cNvSpPr>
            <a:spLocks noGrp="1"/>
          </p:cNvSpPr>
          <p:nvPr>
            <p:ph type="body" sz="quarter" idx="27"/>
          </p:nvPr>
        </p:nvSpPr>
        <p:spPr>
          <a:xfrm>
            <a:off x="683568" y="1579985"/>
            <a:ext cx="3084517" cy="4009255"/>
          </a:xfrm>
        </p:spPr>
        <p:txBody>
          <a:bodyPr rtlCol="0"/>
          <a:lstStyle/>
          <a:p>
            <a:pPr rtl="0"/>
            <a:r>
              <a:rPr lang="en-US" dirty="0" smtClean="0"/>
              <a:t>.</a:t>
            </a:r>
            <a:endParaRPr lang="ru-RU" dirty="0"/>
          </a:p>
        </p:txBody>
      </p:sp>
      <p:sp>
        <p:nvSpPr>
          <p:cNvPr id="7" name="Текст 6">
            <a:extLst>
              <a:ext uri="{FF2B5EF4-FFF2-40B4-BE49-F238E27FC236}">
                <a16:creationId xmlns:a16="http://schemas.microsoft.com/office/drawing/2014/main" id="{1DD63819-D563-41C4-B096-DBA43B6ADA2A}"/>
              </a:ext>
            </a:extLst>
          </p:cNvPr>
          <p:cNvSpPr>
            <a:spLocks noGrp="1"/>
          </p:cNvSpPr>
          <p:nvPr>
            <p:ph type="body" sz="quarter" idx="13"/>
          </p:nvPr>
        </p:nvSpPr>
        <p:spPr>
          <a:xfrm>
            <a:off x="1035727" y="2736575"/>
            <a:ext cx="2531240" cy="664369"/>
          </a:xfrm>
        </p:spPr>
        <p:txBody>
          <a:bodyPr rtlCol="0"/>
          <a:lstStyle/>
          <a:p>
            <a:pPr rtl="0"/>
            <a:r>
              <a:rPr lang="en-US" sz="2850" dirty="0" smtClean="0"/>
              <a:t>In the class</a:t>
            </a:r>
            <a:endParaRPr lang="ru-RU" sz="2850" dirty="0"/>
          </a:p>
        </p:txBody>
      </p:sp>
      <p:sp>
        <p:nvSpPr>
          <p:cNvPr id="10" name="Текст 9">
            <a:extLst>
              <a:ext uri="{FF2B5EF4-FFF2-40B4-BE49-F238E27FC236}">
                <a16:creationId xmlns:a16="http://schemas.microsoft.com/office/drawing/2014/main" id="{CFD31A3E-C717-4F03-8065-D2164B4E6B7C}"/>
              </a:ext>
            </a:extLst>
          </p:cNvPr>
          <p:cNvSpPr>
            <a:spLocks noGrp="1"/>
          </p:cNvSpPr>
          <p:nvPr>
            <p:ph type="body" sz="quarter" idx="31"/>
          </p:nvPr>
        </p:nvSpPr>
        <p:spPr>
          <a:xfrm>
            <a:off x="1143723" y="4015479"/>
            <a:ext cx="2442598" cy="1012825"/>
          </a:xfrm>
        </p:spPr>
        <p:txBody>
          <a:bodyPr rtlCol="0"/>
          <a:lstStyle/>
          <a:p>
            <a:pPr rtl="0"/>
            <a:r>
              <a:rPr lang="en-US" dirty="0" smtClean="0"/>
              <a:t>Education</a:t>
            </a:r>
            <a:endParaRPr lang="ru-RU" dirty="0"/>
          </a:p>
        </p:txBody>
      </p:sp>
      <p:sp>
        <p:nvSpPr>
          <p:cNvPr id="3" name="Текст 2">
            <a:extLst>
              <a:ext uri="{FF2B5EF4-FFF2-40B4-BE49-F238E27FC236}">
                <a16:creationId xmlns:a16="http://schemas.microsoft.com/office/drawing/2014/main" id="{2971CC00-8E3A-4EC3-89C9-991C12AFF369}"/>
              </a:ext>
            </a:extLst>
          </p:cNvPr>
          <p:cNvSpPr>
            <a:spLocks noGrp="1"/>
          </p:cNvSpPr>
          <p:nvPr>
            <p:ph type="body" sz="quarter" idx="28"/>
          </p:nvPr>
        </p:nvSpPr>
        <p:spPr>
          <a:xfrm>
            <a:off x="3566967" y="1754723"/>
            <a:ext cx="2986474" cy="3762510"/>
          </a:xfrm>
        </p:spPr>
        <p:txBody>
          <a:bodyPr rtlCol="0"/>
          <a:lstStyle/>
          <a:p>
            <a:pPr rtl="0"/>
            <a:r>
              <a:rPr lang="en-US" dirty="0" smtClean="0"/>
              <a:t>(Practical)</a:t>
            </a:r>
            <a:endParaRPr lang="ru-RU" dirty="0"/>
          </a:p>
        </p:txBody>
      </p:sp>
      <p:sp>
        <p:nvSpPr>
          <p:cNvPr id="8" name="Текст 7">
            <a:extLst>
              <a:ext uri="{FF2B5EF4-FFF2-40B4-BE49-F238E27FC236}">
                <a16:creationId xmlns:a16="http://schemas.microsoft.com/office/drawing/2014/main" id="{255B9A2E-DF23-4FE6-B710-467DE61B963B}"/>
              </a:ext>
            </a:extLst>
          </p:cNvPr>
          <p:cNvSpPr>
            <a:spLocks noGrp="1"/>
          </p:cNvSpPr>
          <p:nvPr>
            <p:ph type="body" sz="quarter" idx="14"/>
          </p:nvPr>
        </p:nvSpPr>
        <p:spPr/>
        <p:txBody>
          <a:bodyPr rtlCol="0"/>
          <a:lstStyle/>
          <a:p>
            <a:pPr rtl="0"/>
            <a:r>
              <a:rPr lang="en-US" sz="2850" dirty="0" smtClean="0"/>
              <a:t>In the field </a:t>
            </a:r>
            <a:endParaRPr lang="ru-RU" sz="2850" dirty="0"/>
          </a:p>
        </p:txBody>
      </p:sp>
      <p:sp>
        <p:nvSpPr>
          <p:cNvPr id="11" name="Текст 10">
            <a:extLst>
              <a:ext uri="{FF2B5EF4-FFF2-40B4-BE49-F238E27FC236}">
                <a16:creationId xmlns:a16="http://schemas.microsoft.com/office/drawing/2014/main" id="{759900FE-3586-4DC8-BD28-3203985ECEA3}"/>
              </a:ext>
            </a:extLst>
          </p:cNvPr>
          <p:cNvSpPr>
            <a:spLocks noGrp="1"/>
          </p:cNvSpPr>
          <p:nvPr>
            <p:ph type="body" sz="quarter" idx="32"/>
          </p:nvPr>
        </p:nvSpPr>
        <p:spPr>
          <a:xfrm>
            <a:off x="4110843" y="4015478"/>
            <a:ext cx="2068018" cy="1011238"/>
          </a:xfrm>
        </p:spPr>
        <p:txBody>
          <a:bodyPr rtlCol="0"/>
          <a:lstStyle/>
          <a:p>
            <a:pPr rtl="0"/>
            <a:r>
              <a:rPr lang="en-US" dirty="0" smtClean="0"/>
              <a:t>Education</a:t>
            </a:r>
            <a:endParaRPr lang="ru-RU" dirty="0"/>
          </a:p>
        </p:txBody>
      </p:sp>
      <p:sp>
        <p:nvSpPr>
          <p:cNvPr id="4" name="Текст 3">
            <a:extLst>
              <a:ext uri="{FF2B5EF4-FFF2-40B4-BE49-F238E27FC236}">
                <a16:creationId xmlns:a16="http://schemas.microsoft.com/office/drawing/2014/main" id="{578DF6A3-2263-4753-AD41-F21E817404AF}"/>
              </a:ext>
            </a:extLst>
          </p:cNvPr>
          <p:cNvSpPr>
            <a:spLocks noGrp="1"/>
          </p:cNvSpPr>
          <p:nvPr>
            <p:ph type="body" sz="quarter" idx="29"/>
          </p:nvPr>
        </p:nvSpPr>
        <p:spPr/>
        <p:txBody>
          <a:bodyPr rtlCol="0"/>
          <a:lstStyle/>
          <a:p>
            <a:pPr rtl="0"/>
            <a:r>
              <a:rPr lang="en-US" dirty="0" smtClean="0"/>
              <a:t>.</a:t>
            </a:r>
            <a:endParaRPr lang="ru-RU" dirty="0"/>
          </a:p>
        </p:txBody>
      </p:sp>
      <p:sp>
        <p:nvSpPr>
          <p:cNvPr id="9" name="Текст 8">
            <a:extLst>
              <a:ext uri="{FF2B5EF4-FFF2-40B4-BE49-F238E27FC236}">
                <a16:creationId xmlns:a16="http://schemas.microsoft.com/office/drawing/2014/main" id="{6211A720-7883-460C-97EC-758191E07622}"/>
              </a:ext>
            </a:extLst>
          </p:cNvPr>
          <p:cNvSpPr>
            <a:spLocks noGrp="1"/>
          </p:cNvSpPr>
          <p:nvPr>
            <p:ph type="body" sz="quarter" idx="30"/>
          </p:nvPr>
        </p:nvSpPr>
        <p:spPr>
          <a:xfrm>
            <a:off x="6565669" y="2725222"/>
            <a:ext cx="1568054" cy="675722"/>
          </a:xfrm>
        </p:spPr>
        <p:txBody>
          <a:bodyPr rtlCol="0"/>
          <a:lstStyle/>
          <a:p>
            <a:pPr rtl="0"/>
            <a:r>
              <a:rPr lang="en-US" sz="2850" dirty="0" smtClean="0"/>
              <a:t>Extra-curricular</a:t>
            </a:r>
            <a:endParaRPr lang="ru-RU" sz="2850" dirty="0"/>
          </a:p>
        </p:txBody>
      </p:sp>
      <p:sp>
        <p:nvSpPr>
          <p:cNvPr id="12" name="Текст 11">
            <a:extLst>
              <a:ext uri="{FF2B5EF4-FFF2-40B4-BE49-F238E27FC236}">
                <a16:creationId xmlns:a16="http://schemas.microsoft.com/office/drawing/2014/main" id="{0887AF0E-3C95-4493-A569-203A63D31DF4}"/>
              </a:ext>
            </a:extLst>
          </p:cNvPr>
          <p:cNvSpPr>
            <a:spLocks noGrp="1"/>
          </p:cNvSpPr>
          <p:nvPr>
            <p:ph type="body" sz="quarter" idx="33"/>
          </p:nvPr>
        </p:nvSpPr>
        <p:spPr>
          <a:xfrm>
            <a:off x="6553199" y="4015479"/>
            <a:ext cx="2068259" cy="1012825"/>
          </a:xfrm>
        </p:spPr>
        <p:txBody>
          <a:bodyPr rtlCol="0"/>
          <a:lstStyle/>
          <a:p>
            <a:pPr rtl="0"/>
            <a:r>
              <a:rPr lang="en-US" dirty="0" smtClean="0"/>
              <a:t>Education</a:t>
            </a:r>
            <a:endParaRPr lang="ru-RU" dirty="0"/>
          </a:p>
        </p:txBody>
      </p:sp>
      <p:sp>
        <p:nvSpPr>
          <p:cNvPr id="6" name="Номер слайда 5">
            <a:extLst>
              <a:ext uri="{FF2B5EF4-FFF2-40B4-BE49-F238E27FC236}">
                <a16:creationId xmlns:a16="http://schemas.microsoft.com/office/drawing/2014/main" id="{AACCF06E-4528-4A0F-A6B9-9DD69DF5D86D}"/>
              </a:ext>
            </a:extLst>
          </p:cNvPr>
          <p:cNvSpPr>
            <a:spLocks noGrp="1"/>
          </p:cNvSpPr>
          <p:nvPr>
            <p:ph type="sldNum" sz="quarter" idx="11"/>
          </p:nvPr>
        </p:nvSpPr>
        <p:spPr/>
        <p:txBody>
          <a:bodyPr rtlCol="0"/>
          <a:lstStyle/>
          <a:p>
            <a:pPr rtl="0"/>
            <a:fld id="{19B51A1E-902D-48AF-9020-955120F399B6}" type="slidenum">
              <a:rPr lang="ru-RU" smtClean="0"/>
              <a:pPr rtl="0"/>
              <a:t>10</a:t>
            </a:fld>
            <a:endParaRPr lang="ru-RU" dirty="0"/>
          </a:p>
        </p:txBody>
      </p:sp>
      <p:sp>
        <p:nvSpPr>
          <p:cNvPr id="13" name="Текст 2">
            <a:extLst>
              <a:ext uri="{FF2B5EF4-FFF2-40B4-BE49-F238E27FC236}">
                <a16:creationId xmlns:a16="http://schemas.microsoft.com/office/drawing/2014/main" id="{2971CC00-8E3A-4EC3-89C9-991C12AFF369}"/>
              </a:ext>
            </a:extLst>
          </p:cNvPr>
          <p:cNvSpPr txBox="1">
            <a:spLocks/>
          </p:cNvSpPr>
          <p:nvPr/>
        </p:nvSpPr>
        <p:spPr bwMode="auto">
          <a:xfrm>
            <a:off x="6178861" y="1916831"/>
            <a:ext cx="2569602" cy="3752801"/>
          </a:xfrm>
          <a:prstGeom prst="ellipse">
            <a:avLst/>
          </a:prstGeom>
          <a:noFill/>
          <a:ln>
            <a:solidFill>
              <a:schemeClr val="accent2"/>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noAutofit/>
          </a:bodyPr>
          <a:lstStyle>
            <a:lvl1pPr marL="0" indent="0" algn="ctr" rtl="0" eaLnBrk="1" fontAlgn="base" hangingPunct="1">
              <a:spcBef>
                <a:spcPct val="20000"/>
              </a:spcBef>
              <a:spcAft>
                <a:spcPct val="0"/>
              </a:spcAft>
              <a:buNone/>
              <a:defRPr lang="en-ZA" sz="1575" kern="1200" dirty="0">
                <a:solidFill>
                  <a:schemeClr val="tx1">
                    <a:lumMod val="75000"/>
                    <a:lumOff val="25000"/>
                  </a:schemeClr>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mtClean="0"/>
              <a:t>(Practical)</a:t>
            </a:r>
            <a:endParaRPr lang="ru-RU"/>
          </a:p>
        </p:txBody>
      </p:sp>
    </p:spTree>
    <p:extLst>
      <p:ext uri="{BB962C8B-B14F-4D97-AF65-F5344CB8AC3E}">
        <p14:creationId xmlns:p14="http://schemas.microsoft.com/office/powerpoint/2010/main" val="28254718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bwMode="auto">
          <a:xfrm>
            <a:off x="3732760" y="1788626"/>
            <a:ext cx="5074196" cy="4609772"/>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panose="020B0604020202020204" pitchFamily="34" charset="0"/>
            </a:endParaRPr>
          </a:p>
        </p:txBody>
      </p:sp>
      <p:sp>
        <p:nvSpPr>
          <p:cNvPr id="60418" name="Rectangle 2"/>
          <p:cNvSpPr>
            <a:spLocks noGrp="1" noChangeArrowheads="1"/>
          </p:cNvSpPr>
          <p:nvPr>
            <p:ph type="title"/>
          </p:nvPr>
        </p:nvSpPr>
        <p:spPr>
          <a:xfrm>
            <a:off x="251520" y="437739"/>
            <a:ext cx="6934200" cy="715963"/>
          </a:xfrm>
        </p:spPr>
        <p:txBody>
          <a:bodyPr/>
          <a:lstStyle/>
          <a:p>
            <a:r>
              <a:rPr lang="en-US" sz="2400" b="1" u="sng" dirty="0" smtClean="0">
                <a:solidFill>
                  <a:schemeClr val="bg1"/>
                </a:solidFill>
              </a:rPr>
              <a:t>IN-CLASS</a:t>
            </a:r>
            <a:r>
              <a:rPr lang="en-US" sz="2400" b="1" dirty="0" smtClean="0">
                <a:solidFill>
                  <a:schemeClr val="bg1"/>
                </a:solidFill>
              </a:rPr>
              <a:t> activities in implementing the concept of Green Skills and Sustainable </a:t>
            </a:r>
            <a:r>
              <a:rPr lang="en-US" sz="2400" b="1" dirty="0">
                <a:solidFill>
                  <a:schemeClr val="bg1"/>
                </a:solidFill>
              </a:rPr>
              <a:t>Development </a:t>
            </a:r>
            <a:endParaRPr lang="en-US" sz="2400" dirty="0">
              <a:solidFill>
                <a:schemeClr val="bg1"/>
              </a:solidFill>
            </a:endParaRPr>
          </a:p>
        </p:txBody>
      </p:sp>
      <p:sp>
        <p:nvSpPr>
          <p:cNvPr id="60419" name="Rectangle 3"/>
          <p:cNvSpPr>
            <a:spLocks noGrp="1" noChangeArrowheads="1"/>
          </p:cNvSpPr>
          <p:nvPr>
            <p:ph type="body" idx="1"/>
          </p:nvPr>
        </p:nvSpPr>
        <p:spPr>
          <a:xfrm>
            <a:off x="3898640" y="2115388"/>
            <a:ext cx="4631432" cy="4267200"/>
          </a:xfrm>
        </p:spPr>
        <p:txBody>
          <a:bodyPr/>
          <a:lstStyle/>
          <a:p>
            <a:pPr marL="0" lvl="0" indent="0">
              <a:buNone/>
            </a:pPr>
            <a:r>
              <a:rPr lang="en-US" sz="1800" dirty="0">
                <a:latin typeface="Arial" panose="020B0604020202020204" pitchFamily="34" charset="0"/>
                <a:cs typeface="Arial" panose="020B0604020202020204" pitchFamily="34" charset="0"/>
              </a:rPr>
              <a:t>There is also a proposal that </a:t>
            </a:r>
            <a:r>
              <a:rPr lang="en-US" sz="1800" b="1" dirty="0">
                <a:latin typeface="Arial" panose="020B0604020202020204" pitchFamily="34" charset="0"/>
                <a:cs typeface="Arial" panose="020B0604020202020204" pitchFamily="34" charset="0"/>
              </a:rPr>
              <a:t>students’ </a:t>
            </a:r>
            <a:r>
              <a:rPr lang="en-US" sz="1800" b="1" dirty="0" smtClean="0">
                <a:latin typeface="Arial" panose="020B0604020202020204" pitchFamily="34" charset="0"/>
                <a:cs typeface="Arial" panose="020B0604020202020204" pitchFamily="34" charset="0"/>
              </a:rPr>
              <a:t>assignments (formal education)</a:t>
            </a:r>
            <a:r>
              <a:rPr lang="en-US" sz="1800" dirty="0" smtClean="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should focus on practical sustainable development solutions, instead of writing on vague topics just for getting grades.  </a:t>
            </a:r>
            <a:endParaRPr lang="en-US" sz="1800" dirty="0" smtClean="0">
              <a:latin typeface="Arial" panose="020B0604020202020204" pitchFamily="34" charset="0"/>
              <a:cs typeface="Arial" panose="020B0604020202020204" pitchFamily="34" charset="0"/>
            </a:endParaRPr>
          </a:p>
          <a:p>
            <a:pPr marL="0" lvl="0" indent="0">
              <a:buNone/>
            </a:pPr>
            <a:r>
              <a:rPr lang="en-US" sz="1800" dirty="0" smtClean="0">
                <a:latin typeface="Arial" panose="020B0604020202020204" pitchFamily="34" charset="0"/>
                <a:cs typeface="Arial" panose="020B0604020202020204" pitchFamily="34" charset="0"/>
              </a:rPr>
              <a:t>The </a:t>
            </a:r>
            <a:r>
              <a:rPr lang="en-US" sz="1800" b="1" dirty="0">
                <a:latin typeface="Arial" panose="020B0604020202020204" pitchFamily="34" charset="0"/>
                <a:cs typeface="Arial" panose="020B0604020202020204" pitchFamily="34" charset="0"/>
              </a:rPr>
              <a:t>laboratories and experimental plots </a:t>
            </a:r>
            <a:r>
              <a:rPr lang="en-US" sz="1800" dirty="0">
                <a:latin typeface="Arial" panose="020B0604020202020204" pitchFamily="34" charset="0"/>
                <a:cs typeface="Arial" panose="020B0604020202020204" pitchFamily="34" charset="0"/>
              </a:rPr>
              <a:t>of the university make their contributions by working on </a:t>
            </a:r>
            <a:r>
              <a:rPr lang="en-US" sz="1800" dirty="0" smtClean="0">
                <a:latin typeface="Arial" panose="020B0604020202020204" pitchFamily="34" charset="0"/>
                <a:cs typeface="Arial" panose="020B0604020202020204" pitchFamily="34" charset="0"/>
              </a:rPr>
              <a:t>SDGs.</a:t>
            </a:r>
          </a:p>
          <a:p>
            <a:pPr marL="0" lvl="0" indent="0">
              <a:buNone/>
            </a:pPr>
            <a:r>
              <a:rPr lang="en-US" sz="1800" dirty="0" smtClean="0">
                <a:latin typeface="Arial" panose="020B0604020202020204" pitchFamily="34" charset="0"/>
                <a:cs typeface="Arial" panose="020B0604020202020204" pitchFamily="34" charset="0"/>
              </a:rPr>
              <a:t>The </a:t>
            </a:r>
            <a:r>
              <a:rPr lang="en-US" sz="1800" b="1" dirty="0" smtClean="0">
                <a:latin typeface="Arial" panose="020B0604020202020204" pitchFamily="34" charset="0"/>
                <a:cs typeface="Arial" panose="020B0604020202020204" pitchFamily="34" charset="0"/>
              </a:rPr>
              <a:t>students gain </a:t>
            </a:r>
            <a:r>
              <a:rPr lang="en-US" sz="1800" b="1" dirty="0">
                <a:latin typeface="Arial" panose="020B0604020202020204" pitchFamily="34" charset="0"/>
                <a:cs typeface="Arial" panose="020B0604020202020204" pitchFamily="34" charset="0"/>
              </a:rPr>
              <a:t>deep</a:t>
            </a:r>
            <a:r>
              <a:rPr lang="en-US" sz="1800" b="1" dirty="0" smtClean="0">
                <a:latin typeface="Arial" panose="020B0604020202020204" pitchFamily="34" charset="0"/>
                <a:cs typeface="Arial" panose="020B0604020202020204" pitchFamily="34" charset="0"/>
              </a:rPr>
              <a:t> knowledge </a:t>
            </a:r>
            <a:r>
              <a:rPr lang="en-US" sz="1800" dirty="0" smtClean="0">
                <a:latin typeface="Arial" panose="020B0604020202020204" pitchFamily="34" charset="0"/>
                <a:cs typeface="Arial" panose="020B0604020202020204" pitchFamily="34" charset="0"/>
              </a:rPr>
              <a:t>on the </a:t>
            </a:r>
            <a:r>
              <a:rPr lang="en-US" sz="1800" dirty="0">
                <a:latin typeface="Arial" panose="020B0604020202020204" pitchFamily="34" charset="0"/>
                <a:cs typeface="Arial" panose="020B0604020202020204" pitchFamily="34" charset="0"/>
              </a:rPr>
              <a:t>selection of new plants, bushes, and trees, which are better adapted for vertical city gardening, absorbing CO2, and </a:t>
            </a:r>
            <a:r>
              <a:rPr lang="en-US" sz="1800" dirty="0" smtClean="0">
                <a:latin typeface="Arial" panose="020B0604020202020204" pitchFamily="34" charset="0"/>
                <a:cs typeface="Arial" panose="020B0604020202020204" pitchFamily="34" charset="0"/>
              </a:rPr>
              <a:t>climate </a:t>
            </a:r>
            <a:r>
              <a:rPr lang="en-US" sz="1800" dirty="0">
                <a:latin typeface="Arial" panose="020B0604020202020204" pitchFamily="34" charset="0"/>
                <a:cs typeface="Arial" panose="020B0604020202020204" pitchFamily="34" charset="0"/>
              </a:rPr>
              <a:t>change. </a:t>
            </a:r>
            <a:endParaRPr lang="ru-RU" sz="1800" dirty="0">
              <a:latin typeface="Arial" panose="020B0604020202020204" pitchFamily="34" charset="0"/>
              <a:cs typeface="Arial" panose="020B0604020202020204" pitchFamily="34" charset="0"/>
            </a:endParaRPr>
          </a:p>
          <a:p>
            <a:pPr marL="0" indent="0">
              <a:lnSpc>
                <a:spcPct val="80000"/>
              </a:lnSpc>
              <a:buNone/>
            </a:pPr>
            <a:r>
              <a:rPr lang="ru-RU" altLang="ko-KR" sz="1800" dirty="0" smtClean="0">
                <a:solidFill>
                  <a:srgbClr val="4D4D4D"/>
                </a:solidFill>
                <a:latin typeface="Arial" panose="020B0604020202020204" pitchFamily="34" charset="0"/>
                <a:ea typeface="굴림" panose="020B0600000101010101" pitchFamily="34" charset="-127"/>
                <a:cs typeface="Arial" panose="020B0604020202020204" pitchFamily="34" charset="0"/>
              </a:rPr>
              <a:t> </a:t>
            </a:r>
            <a:endParaRPr lang="en-US" sz="1800" dirty="0">
              <a:solidFill>
                <a:srgbClr val="4D4D4D"/>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35496" y="2231804"/>
            <a:ext cx="3588993" cy="3141412"/>
          </a:xfrm>
          <a:prstGeom prst="rect">
            <a:avLst/>
          </a:prstGeom>
        </p:spPr>
      </p:pic>
    </p:spTree>
    <p:extLst>
      <p:ext uri="{BB962C8B-B14F-4D97-AF65-F5344CB8AC3E}">
        <p14:creationId xmlns:p14="http://schemas.microsoft.com/office/powerpoint/2010/main" val="6083172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bwMode="auto">
          <a:xfrm>
            <a:off x="4572000" y="2312416"/>
            <a:ext cx="4487416" cy="4177723"/>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panose="020B0604020202020204" pitchFamily="34" charset="0"/>
            </a:endParaRPr>
          </a:p>
        </p:txBody>
      </p:sp>
      <p:sp>
        <p:nvSpPr>
          <p:cNvPr id="60418" name="Rectangle 2"/>
          <p:cNvSpPr>
            <a:spLocks noGrp="1" noChangeArrowheads="1"/>
          </p:cNvSpPr>
          <p:nvPr>
            <p:ph type="title"/>
          </p:nvPr>
        </p:nvSpPr>
        <p:spPr>
          <a:xfrm>
            <a:off x="467544" y="444954"/>
            <a:ext cx="6934200" cy="715963"/>
          </a:xfrm>
        </p:spPr>
        <p:txBody>
          <a:bodyPr/>
          <a:lstStyle/>
          <a:p>
            <a:r>
              <a:rPr lang="en-US" sz="2400" b="1" u="sng" dirty="0" smtClean="0">
                <a:solidFill>
                  <a:schemeClr val="bg1"/>
                </a:solidFill>
              </a:rPr>
              <a:t>IN-FIELD</a:t>
            </a:r>
            <a:r>
              <a:rPr lang="en-US" sz="2400" b="1" dirty="0" smtClean="0">
                <a:solidFill>
                  <a:schemeClr val="bg1"/>
                </a:solidFill>
              </a:rPr>
              <a:t> </a:t>
            </a:r>
            <a:r>
              <a:rPr lang="en-US" sz="2400" b="1" dirty="0">
                <a:solidFill>
                  <a:schemeClr val="bg1"/>
                </a:solidFill>
              </a:rPr>
              <a:t>activities in implementing the concept of Green </a:t>
            </a:r>
            <a:r>
              <a:rPr lang="en-US" sz="2400" b="1" dirty="0" smtClean="0">
                <a:solidFill>
                  <a:schemeClr val="bg1"/>
                </a:solidFill>
              </a:rPr>
              <a:t>Skills </a:t>
            </a:r>
            <a:r>
              <a:rPr lang="en-US" sz="2400" b="1" dirty="0">
                <a:solidFill>
                  <a:schemeClr val="bg1"/>
                </a:solidFill>
              </a:rPr>
              <a:t>and Sustainable Development</a:t>
            </a:r>
            <a:endParaRPr lang="en-US" sz="2400" dirty="0">
              <a:solidFill>
                <a:srgbClr val="4D4D4D"/>
              </a:solidFill>
            </a:endParaRPr>
          </a:p>
        </p:txBody>
      </p:sp>
      <p:sp>
        <p:nvSpPr>
          <p:cNvPr id="60419" name="Rectangle 3"/>
          <p:cNvSpPr>
            <a:spLocks noGrp="1" noChangeArrowheads="1"/>
          </p:cNvSpPr>
          <p:nvPr>
            <p:ph type="body" idx="1"/>
          </p:nvPr>
        </p:nvSpPr>
        <p:spPr>
          <a:xfrm>
            <a:off x="4572000" y="2312416"/>
            <a:ext cx="4415408" cy="4177723"/>
          </a:xfrm>
        </p:spPr>
        <p:txBody>
          <a:bodyPr/>
          <a:lstStyle/>
          <a:p>
            <a:pPr marL="0" indent="0" algn="just">
              <a:lnSpc>
                <a:spcPct val="80000"/>
              </a:lnSpc>
              <a:buNone/>
            </a:pPr>
            <a:r>
              <a:rPr lang="en-US" sz="1600" dirty="0"/>
              <a:t>Students conduct various activities in implementing the Green Campus Program. This includes:</a:t>
            </a:r>
          </a:p>
          <a:p>
            <a:pPr>
              <a:lnSpc>
                <a:spcPct val="80000"/>
              </a:lnSpc>
              <a:buFontTx/>
              <a:buChar char="-"/>
            </a:pPr>
            <a:r>
              <a:rPr lang="en-US" sz="1600" dirty="0" smtClean="0"/>
              <a:t>Collecting plastic for recycling inside </a:t>
            </a:r>
            <a:r>
              <a:rPr lang="en-US" sz="1600" dirty="0"/>
              <a:t>and outside of the </a:t>
            </a:r>
            <a:r>
              <a:rPr lang="en-US" sz="1600" dirty="0" smtClean="0"/>
              <a:t>campus.</a:t>
            </a:r>
            <a:endParaRPr lang="en-US" sz="1600" dirty="0"/>
          </a:p>
          <a:p>
            <a:pPr>
              <a:lnSpc>
                <a:spcPct val="80000"/>
              </a:lnSpc>
              <a:buFontTx/>
              <a:buChar char="-"/>
            </a:pPr>
            <a:r>
              <a:rPr lang="en-US" sz="1600" dirty="0"/>
              <a:t>Developing capstone projects to make both the campus and city even greener. </a:t>
            </a:r>
          </a:p>
          <a:p>
            <a:pPr>
              <a:lnSpc>
                <a:spcPct val="80000"/>
              </a:lnSpc>
              <a:buFontTx/>
              <a:buChar char="-"/>
            </a:pPr>
            <a:r>
              <a:rPr lang="en-US" sz="1600" dirty="0"/>
              <a:t>Promoting recycling ideas like switching from traditional plastic bottles to the usage of recyclable and multiuser bottles. </a:t>
            </a:r>
            <a:endParaRPr lang="en-US" sz="1600" dirty="0" smtClean="0"/>
          </a:p>
          <a:p>
            <a:pPr>
              <a:lnSpc>
                <a:spcPct val="80000"/>
              </a:lnSpc>
              <a:buFontTx/>
              <a:buChar char="-"/>
            </a:pPr>
            <a:r>
              <a:rPr lang="en-US" sz="1600" dirty="0" smtClean="0"/>
              <a:t>Increasing </a:t>
            </a:r>
            <a:r>
              <a:rPr lang="en-US" sz="1600" dirty="0"/>
              <a:t>the use of electric bicycles and electric scooters inside and outside of their campus</a:t>
            </a:r>
            <a:r>
              <a:rPr lang="ru-RU" altLang="ko-KR" sz="1600" dirty="0">
                <a:solidFill>
                  <a:srgbClr val="4D4D4D"/>
                </a:solidFill>
                <a:latin typeface="Verdana" panose="020B0604030504040204" pitchFamily="34" charset="0"/>
                <a:ea typeface="굴림" panose="020B0600000101010101" pitchFamily="34" charset="-127"/>
              </a:rPr>
              <a:t>. </a:t>
            </a:r>
            <a:endParaRPr lang="en-US" sz="1600" dirty="0">
              <a:solidFill>
                <a:srgbClr val="4D4D4D"/>
              </a:solidFill>
            </a:endParaRPr>
          </a:p>
          <a:p>
            <a:pPr>
              <a:lnSpc>
                <a:spcPct val="80000"/>
              </a:lnSpc>
              <a:buFontTx/>
              <a:buChar char="-"/>
            </a:pPr>
            <a:r>
              <a:rPr lang="en-US" sz="1600" dirty="0" smtClean="0"/>
              <a:t>Students </a:t>
            </a:r>
            <a:r>
              <a:rPr lang="en-US" sz="1600" dirty="0"/>
              <a:t>are also involved in various innovative initiatives, like eco-thrones, eco-startups, and eco-innovations</a:t>
            </a:r>
            <a:r>
              <a:rPr lang="ru-RU" altLang="ko-KR" sz="1600" dirty="0" smtClean="0">
                <a:solidFill>
                  <a:srgbClr val="4D4D4D"/>
                </a:solidFill>
                <a:latin typeface="Verdana" panose="020B0604030504040204" pitchFamily="34" charset="0"/>
                <a:ea typeface="굴림" panose="020B0600000101010101" pitchFamily="34" charset="-127"/>
              </a:rPr>
              <a:t>. </a:t>
            </a:r>
            <a:endParaRPr lang="en-US" sz="1600" dirty="0">
              <a:solidFill>
                <a:srgbClr val="4D4D4D"/>
              </a:solidFill>
            </a:endParaRPr>
          </a:p>
        </p:txBody>
      </p:sp>
      <p:pic>
        <p:nvPicPr>
          <p:cNvPr id="3" name="Рисунок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6592" y="2428113"/>
            <a:ext cx="5328592" cy="3946328"/>
          </a:xfrm>
          <a:prstGeom prst="rect">
            <a:avLst/>
          </a:prstGeom>
        </p:spPr>
      </p:pic>
    </p:spTree>
    <p:extLst>
      <p:ext uri="{BB962C8B-B14F-4D97-AF65-F5344CB8AC3E}">
        <p14:creationId xmlns:p14="http://schemas.microsoft.com/office/powerpoint/2010/main" val="3077584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Grp="1" noChangeArrowheads="1"/>
          </p:cNvSpPr>
          <p:nvPr>
            <p:ph type="subTitle" idx="1"/>
          </p:nvPr>
        </p:nvSpPr>
        <p:spPr>
          <a:xfrm>
            <a:off x="1905000" y="3733800"/>
            <a:ext cx="5715000" cy="304800"/>
          </a:xfrm>
        </p:spPr>
        <p:txBody>
          <a:bodyPr/>
          <a:lstStyle/>
          <a:p>
            <a:pPr>
              <a:lnSpc>
                <a:spcPct val="80000"/>
              </a:lnSpc>
            </a:pPr>
            <a:r>
              <a:rPr lang="en-US" smtClean="0"/>
              <a:t>www.themegallery.com</a:t>
            </a:r>
          </a:p>
        </p:txBody>
      </p:sp>
      <p:grpSp>
        <p:nvGrpSpPr>
          <p:cNvPr id="5" name="Group 3"/>
          <p:cNvGrpSpPr>
            <a:grpSpLocks/>
          </p:cNvGrpSpPr>
          <p:nvPr/>
        </p:nvGrpSpPr>
        <p:grpSpPr bwMode="auto">
          <a:xfrm>
            <a:off x="395536" y="2276872"/>
            <a:ext cx="4724400" cy="685800"/>
            <a:chOff x="1296" y="1344"/>
            <a:chExt cx="2976" cy="432"/>
          </a:xfrm>
        </p:grpSpPr>
        <p:sp>
          <p:nvSpPr>
            <p:cNvPr id="6" name="AutoShape 5"/>
            <p:cNvSpPr>
              <a:spLocks noChangeArrowheads="1"/>
            </p:cNvSpPr>
            <p:nvPr/>
          </p:nvSpPr>
          <p:spPr bwMode="gray">
            <a:xfrm>
              <a:off x="1536" y="1419"/>
              <a:ext cx="2736" cy="288"/>
            </a:xfrm>
            <a:prstGeom prst="roundRect">
              <a:avLst>
                <a:gd name="adj" fmla="val 16667"/>
              </a:avLst>
            </a:prstGeom>
            <a:gradFill rotWithShape="1">
              <a:gsLst>
                <a:gs pos="0">
                  <a:srgbClr val="21B3E1">
                    <a:gamma/>
                    <a:tint val="21176"/>
                    <a:invGamma/>
                  </a:srgbClr>
                </a:gs>
                <a:gs pos="100000">
                  <a:srgbClr val="21B3E1"/>
                </a:gs>
              </a:gsLst>
              <a:lin ang="0" scaled="1"/>
            </a:gradFill>
            <a:ln w="12700" algn="ctr">
              <a:solidFill>
                <a:schemeClr val="tx1"/>
              </a:solidFill>
              <a:round/>
              <a:headEnd/>
              <a:tailEnd/>
            </a:ln>
            <a:effectLst>
              <a:outerShdw dist="99190" dir="2388334" algn="ctr" rotWithShape="0">
                <a:srgbClr val="333333">
                  <a:alpha val="50000"/>
                </a:srgbClr>
              </a:outerShdw>
            </a:effectLst>
            <a:scene3d>
              <a:camera prst="orthographicFront"/>
              <a:lightRig rig="threePt" dir="t"/>
            </a:scene3d>
            <a:sp3d>
              <a:bevelT/>
            </a:sp3d>
          </p:spPr>
          <p:txBody>
            <a:bodyPr wrap="none" anchor="ctr"/>
            <a:lstStyle/>
            <a:p>
              <a:endParaRPr lang="en-US"/>
            </a:p>
          </p:txBody>
        </p:sp>
        <p:sp>
          <p:nvSpPr>
            <p:cNvPr id="7" name="AutoShape 4"/>
            <p:cNvSpPr>
              <a:spLocks noChangeArrowheads="1"/>
            </p:cNvSpPr>
            <p:nvPr/>
          </p:nvSpPr>
          <p:spPr bwMode="gray">
            <a:xfrm>
              <a:off x="1296" y="1344"/>
              <a:ext cx="432" cy="432"/>
            </a:xfrm>
            <a:prstGeom prst="diamond">
              <a:avLst/>
            </a:prstGeom>
            <a:gradFill rotWithShape="1">
              <a:gsLst>
                <a:gs pos="0">
                  <a:srgbClr val="21B3E1">
                    <a:gamma/>
                    <a:shade val="46275"/>
                    <a:invGamma/>
                  </a:srgbClr>
                </a:gs>
                <a:gs pos="100000">
                  <a:srgbClr val="21B3E1"/>
                </a:gs>
              </a:gsLst>
              <a:lin ang="0" scaled="1"/>
            </a:gradFill>
            <a:ln w="25400" algn="ctr">
              <a:solidFill>
                <a:schemeClr val="tx1"/>
              </a:solidFill>
              <a:miter lim="800000"/>
              <a:headEnd/>
              <a:tailEnd/>
            </a:ln>
            <a:effectLst>
              <a:outerShdw dist="63500" dir="2212194" algn="ctr" rotWithShape="0">
                <a:srgbClr val="333333">
                  <a:alpha val="50000"/>
                </a:srgbClr>
              </a:outerShdw>
            </a:effectLst>
            <a:scene3d>
              <a:camera prst="orthographicFront"/>
              <a:lightRig rig="threePt" dir="t"/>
            </a:scene3d>
            <a:sp3d>
              <a:bevelT/>
            </a:sp3d>
          </p:spPr>
          <p:txBody>
            <a:bodyPr wrap="none" anchor="ctr"/>
            <a:lstStyle/>
            <a:p>
              <a:endParaRPr lang="en-US"/>
            </a:p>
          </p:txBody>
        </p:sp>
        <p:sp>
          <p:nvSpPr>
            <p:cNvPr id="8" name="Text Box 6"/>
            <p:cNvSpPr txBox="1">
              <a:spLocks noChangeArrowheads="1"/>
            </p:cNvSpPr>
            <p:nvPr/>
          </p:nvSpPr>
          <p:spPr bwMode="gray">
            <a:xfrm>
              <a:off x="1680" y="1454"/>
              <a:ext cx="2160" cy="291"/>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dirty="0" smtClean="0">
                  <a:solidFill>
                    <a:srgbClr val="000000"/>
                  </a:solidFill>
                </a:rPr>
                <a:t>  </a:t>
              </a:r>
              <a:endParaRPr lang="en-US" b="1" dirty="0">
                <a:solidFill>
                  <a:srgbClr val="000000"/>
                </a:solidFill>
              </a:endParaRPr>
            </a:p>
          </p:txBody>
        </p:sp>
        <p:sp>
          <p:nvSpPr>
            <p:cNvPr id="9" name="Text Box 7"/>
            <p:cNvSpPr txBox="1">
              <a:spLocks noChangeArrowheads="1"/>
            </p:cNvSpPr>
            <p:nvPr/>
          </p:nvSpPr>
          <p:spPr bwMode="gray">
            <a:xfrm>
              <a:off x="1393" y="1406"/>
              <a:ext cx="223" cy="288"/>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r>
                <a:rPr lang="en-US" sz="2400"/>
                <a:t>1</a:t>
              </a:r>
            </a:p>
          </p:txBody>
        </p:sp>
      </p:grpSp>
      <p:grpSp>
        <p:nvGrpSpPr>
          <p:cNvPr id="10" name="Group 31"/>
          <p:cNvGrpSpPr>
            <a:grpSpLocks/>
          </p:cNvGrpSpPr>
          <p:nvPr/>
        </p:nvGrpSpPr>
        <p:grpSpPr bwMode="auto">
          <a:xfrm>
            <a:off x="395536" y="3038872"/>
            <a:ext cx="4724400" cy="685800"/>
            <a:chOff x="1296" y="1824"/>
            <a:chExt cx="2976" cy="432"/>
          </a:xfrm>
          <a:scene3d>
            <a:camera prst="orthographicFront">
              <a:rot lat="0" lon="0" rev="0"/>
            </a:camera>
            <a:lightRig rig="soft" dir="t">
              <a:rot lat="0" lon="0" rev="0"/>
            </a:lightRig>
          </a:scene3d>
        </p:grpSpPr>
        <p:sp>
          <p:nvSpPr>
            <p:cNvPr id="11" name="AutoShape 10"/>
            <p:cNvSpPr>
              <a:spLocks noChangeArrowheads="1"/>
            </p:cNvSpPr>
            <p:nvPr/>
          </p:nvSpPr>
          <p:spPr bwMode="gray">
            <a:xfrm>
              <a:off x="1536" y="1899"/>
              <a:ext cx="2736" cy="288"/>
            </a:xfrm>
            <a:prstGeom prst="roundRect">
              <a:avLst>
                <a:gd name="adj" fmla="val 16667"/>
              </a:avLst>
            </a:prstGeom>
            <a:gradFill rotWithShape="1">
              <a:gsLst>
                <a:gs pos="0">
                  <a:srgbClr val="99CC00">
                    <a:gamma/>
                    <a:tint val="21176"/>
                    <a:invGamma/>
                  </a:srgbClr>
                </a:gs>
                <a:gs pos="100000">
                  <a:srgbClr val="99CC00"/>
                </a:gs>
              </a:gsLst>
              <a:lin ang="0" scaled="1"/>
            </a:gradFill>
            <a:ln w="12700" algn="ctr">
              <a:noFill/>
              <a:round/>
              <a:headEnd/>
              <a:tailEnd/>
            </a:ln>
            <a:effectLst>
              <a:outerShdw blurRad="107950" dist="12700" dir="5400000" algn="ctr">
                <a:srgbClr val="000000"/>
              </a:outerShdw>
            </a:effectLst>
            <a:sp3d contourW="44450" prstMaterial="matte">
              <a:bevelT w="63500" h="63500"/>
              <a:contourClr>
                <a:srgbClr val="FFFFFF"/>
              </a:contourClr>
            </a:sp3d>
          </p:spPr>
          <p:txBody>
            <a:bodyPr wrap="none" anchor="ctr"/>
            <a:lstStyle/>
            <a:p>
              <a:endParaRPr lang="en-US"/>
            </a:p>
          </p:txBody>
        </p:sp>
        <p:sp>
          <p:nvSpPr>
            <p:cNvPr id="12" name="AutoShape 11"/>
            <p:cNvSpPr>
              <a:spLocks noChangeArrowheads="1"/>
            </p:cNvSpPr>
            <p:nvPr/>
          </p:nvSpPr>
          <p:spPr bwMode="gray">
            <a:xfrm>
              <a:off x="1296" y="1824"/>
              <a:ext cx="432" cy="432"/>
            </a:xfrm>
            <a:prstGeom prst="diamond">
              <a:avLst/>
            </a:prstGeom>
            <a:gradFill rotWithShape="1">
              <a:gsLst>
                <a:gs pos="0">
                  <a:srgbClr val="99CC00">
                    <a:gamma/>
                    <a:shade val="46275"/>
                    <a:invGamma/>
                  </a:srgbClr>
                </a:gs>
                <a:gs pos="100000">
                  <a:srgbClr val="99CC00"/>
                </a:gs>
              </a:gsLst>
              <a:lin ang="0" scaled="1"/>
            </a:gradFill>
            <a:ln w="25400" algn="ctr">
              <a:noFill/>
              <a:miter lim="800000"/>
              <a:headEnd/>
              <a:tailEnd/>
            </a:ln>
            <a:effectLst>
              <a:outerShdw blurRad="107950" dist="12700" dir="5400000" algn="ctr">
                <a:srgbClr val="000000"/>
              </a:outerShdw>
            </a:effectLst>
            <a:sp3d contourW="44450" prstMaterial="matte">
              <a:bevelT w="63500" h="63500"/>
              <a:contourClr>
                <a:srgbClr val="FFFFFF"/>
              </a:contourClr>
            </a:sp3d>
          </p:spPr>
          <p:txBody>
            <a:bodyPr wrap="none" anchor="ctr"/>
            <a:lstStyle/>
            <a:p>
              <a:endParaRPr lang="en-US"/>
            </a:p>
          </p:txBody>
        </p:sp>
        <p:sp>
          <p:nvSpPr>
            <p:cNvPr id="13" name="Text Box 12"/>
            <p:cNvSpPr txBox="1">
              <a:spLocks noChangeArrowheads="1"/>
            </p:cNvSpPr>
            <p:nvPr/>
          </p:nvSpPr>
          <p:spPr bwMode="gray">
            <a:xfrm>
              <a:off x="1680" y="1934"/>
              <a:ext cx="2592" cy="252"/>
            </a:xfrm>
            <a:prstGeom prst="rect">
              <a:avLst/>
            </a:prstGeom>
            <a:noFill/>
            <a:ln>
              <a:noFill/>
            </a:ln>
            <a:effectLst>
              <a:outerShdw blurRad="107950" dist="12700" dir="5400000" algn="ctr">
                <a:srgbClr val="000000"/>
              </a:outerShdw>
            </a:effectLst>
            <a:sp3d contourW="44450" prstMaterial="matte">
              <a:bevelT w="63500" h="63500"/>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p>
              <a:r>
                <a:rPr lang="en-US" sz="2000" b="1" dirty="0" smtClean="0">
                  <a:solidFill>
                    <a:srgbClr val="000000"/>
                  </a:solidFill>
                </a:rPr>
                <a:t>  </a:t>
              </a:r>
              <a:r>
                <a:rPr lang="en-US" sz="2000" b="1" dirty="0" smtClean="0"/>
                <a:t>Reuse </a:t>
              </a:r>
              <a:r>
                <a:rPr lang="en-US" sz="2000" b="1" dirty="0"/>
                <a:t>and </a:t>
              </a:r>
              <a:r>
                <a:rPr lang="en-US" sz="2000" b="1" dirty="0" smtClean="0"/>
                <a:t>recycle plastic!</a:t>
              </a:r>
              <a:endParaRPr lang="en-US" sz="2000" b="1" dirty="0">
                <a:solidFill>
                  <a:srgbClr val="000000"/>
                </a:solidFill>
              </a:endParaRPr>
            </a:p>
          </p:txBody>
        </p:sp>
        <p:sp>
          <p:nvSpPr>
            <p:cNvPr id="14" name="Text Box 13"/>
            <p:cNvSpPr txBox="1">
              <a:spLocks noChangeArrowheads="1"/>
            </p:cNvSpPr>
            <p:nvPr/>
          </p:nvSpPr>
          <p:spPr bwMode="gray">
            <a:xfrm>
              <a:off x="1393" y="1886"/>
              <a:ext cx="223" cy="288"/>
            </a:xfrm>
            <a:prstGeom prst="rect">
              <a:avLst/>
            </a:prstGeom>
            <a:noFill/>
            <a:ln>
              <a:noFill/>
            </a:ln>
            <a:effectLst>
              <a:outerShdw blurRad="107950" dist="12700" dir="5400000" algn="ctr">
                <a:srgbClr val="000000"/>
              </a:outerShdw>
            </a:effectLst>
            <a:sp3d contourW="44450" prstMaterial="matte">
              <a:bevelT w="63500" h="63500"/>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r>
                <a:rPr lang="en-US" sz="2400"/>
                <a:t>2</a:t>
              </a:r>
            </a:p>
          </p:txBody>
        </p:sp>
      </p:grpSp>
      <p:grpSp>
        <p:nvGrpSpPr>
          <p:cNvPr id="15" name="Group 32"/>
          <p:cNvGrpSpPr>
            <a:grpSpLocks/>
          </p:cNvGrpSpPr>
          <p:nvPr/>
        </p:nvGrpSpPr>
        <p:grpSpPr bwMode="auto">
          <a:xfrm>
            <a:off x="395536" y="3800872"/>
            <a:ext cx="4724400" cy="685800"/>
            <a:chOff x="1296" y="2304"/>
            <a:chExt cx="2976" cy="432"/>
          </a:xfrm>
        </p:grpSpPr>
        <p:sp>
          <p:nvSpPr>
            <p:cNvPr id="16" name="AutoShape 15"/>
            <p:cNvSpPr>
              <a:spLocks noChangeArrowheads="1"/>
            </p:cNvSpPr>
            <p:nvPr/>
          </p:nvSpPr>
          <p:spPr bwMode="gray">
            <a:xfrm>
              <a:off x="1536" y="2379"/>
              <a:ext cx="2736" cy="288"/>
            </a:xfrm>
            <a:prstGeom prst="roundRect">
              <a:avLst>
                <a:gd name="adj" fmla="val 16667"/>
              </a:avLst>
            </a:prstGeom>
            <a:gradFill rotWithShape="1">
              <a:gsLst>
                <a:gs pos="0">
                  <a:srgbClr val="FF9933">
                    <a:gamma/>
                    <a:tint val="21176"/>
                    <a:invGamma/>
                  </a:srgbClr>
                </a:gs>
                <a:gs pos="100000">
                  <a:srgbClr val="FF9933"/>
                </a:gs>
              </a:gsLst>
              <a:lin ang="0" scaled="1"/>
            </a:gradFill>
            <a:ln w="12700" algn="ctr">
              <a:solidFill>
                <a:schemeClr val="tx1"/>
              </a:solidFill>
              <a:round/>
              <a:headEnd/>
              <a:tailEnd/>
            </a:ln>
            <a:effectLst>
              <a:outerShdw dist="99190" dir="2388334" algn="ctr" rotWithShape="0">
                <a:srgbClr val="333333">
                  <a:alpha val="50000"/>
                </a:srgbClr>
              </a:outerShdw>
            </a:effectLst>
            <a:scene3d>
              <a:camera prst="orthographicFront"/>
              <a:lightRig rig="threePt" dir="t"/>
            </a:scene3d>
            <a:sp3d>
              <a:bevelT/>
            </a:sp3d>
          </p:spPr>
          <p:txBody>
            <a:bodyPr wrap="none" anchor="ctr"/>
            <a:lstStyle/>
            <a:p>
              <a:endParaRPr lang="en-US"/>
            </a:p>
          </p:txBody>
        </p:sp>
        <p:sp>
          <p:nvSpPr>
            <p:cNvPr id="17" name="AutoShape 16"/>
            <p:cNvSpPr>
              <a:spLocks noChangeArrowheads="1"/>
            </p:cNvSpPr>
            <p:nvPr/>
          </p:nvSpPr>
          <p:spPr bwMode="gray">
            <a:xfrm>
              <a:off x="1296" y="2304"/>
              <a:ext cx="432" cy="432"/>
            </a:xfrm>
            <a:prstGeom prst="diamond">
              <a:avLst/>
            </a:prstGeom>
            <a:gradFill rotWithShape="1">
              <a:gsLst>
                <a:gs pos="0">
                  <a:srgbClr val="FF9933">
                    <a:gamma/>
                    <a:shade val="46275"/>
                    <a:invGamma/>
                  </a:srgbClr>
                </a:gs>
                <a:gs pos="100000">
                  <a:srgbClr val="FF9933"/>
                </a:gs>
              </a:gsLst>
              <a:lin ang="0" scaled="1"/>
            </a:gradFill>
            <a:ln w="25400" algn="ctr">
              <a:solidFill>
                <a:schemeClr val="tx1"/>
              </a:solidFill>
              <a:miter lim="800000"/>
              <a:headEnd/>
              <a:tailEnd/>
            </a:ln>
            <a:effectLst>
              <a:outerShdw dist="63500" dir="2212194" algn="ctr" rotWithShape="0">
                <a:srgbClr val="333333">
                  <a:alpha val="50000"/>
                </a:srgbClr>
              </a:outerShdw>
            </a:effectLst>
            <a:scene3d>
              <a:camera prst="orthographicFront"/>
              <a:lightRig rig="threePt" dir="t"/>
            </a:scene3d>
            <a:sp3d>
              <a:bevelT/>
            </a:sp3d>
          </p:spPr>
          <p:txBody>
            <a:bodyPr wrap="none" anchor="ctr"/>
            <a:lstStyle/>
            <a:p>
              <a:endParaRPr lang="en-US"/>
            </a:p>
          </p:txBody>
        </p:sp>
        <p:sp>
          <p:nvSpPr>
            <p:cNvPr id="18" name="Text Box 17"/>
            <p:cNvSpPr txBox="1">
              <a:spLocks noChangeArrowheads="1"/>
            </p:cNvSpPr>
            <p:nvPr/>
          </p:nvSpPr>
          <p:spPr bwMode="gray">
            <a:xfrm>
              <a:off x="1680" y="2414"/>
              <a:ext cx="2592" cy="291"/>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b="1" dirty="0" smtClean="0"/>
                <a:t>Walk</a:t>
              </a:r>
              <a:r>
                <a:rPr lang="en-US" b="1" dirty="0"/>
                <a:t>, bike, or go electric!</a:t>
              </a:r>
              <a:endParaRPr lang="en-US" b="1" dirty="0">
                <a:solidFill>
                  <a:srgbClr val="000000"/>
                </a:solidFill>
              </a:endParaRPr>
            </a:p>
          </p:txBody>
        </p:sp>
        <p:sp>
          <p:nvSpPr>
            <p:cNvPr id="19" name="Text Box 18"/>
            <p:cNvSpPr txBox="1">
              <a:spLocks noChangeArrowheads="1"/>
            </p:cNvSpPr>
            <p:nvPr/>
          </p:nvSpPr>
          <p:spPr bwMode="gray">
            <a:xfrm>
              <a:off x="1393" y="2366"/>
              <a:ext cx="223" cy="288"/>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r>
                <a:rPr lang="en-US" sz="2400"/>
                <a:t>3</a:t>
              </a:r>
            </a:p>
          </p:txBody>
        </p:sp>
      </p:grpSp>
      <p:grpSp>
        <p:nvGrpSpPr>
          <p:cNvPr id="20" name="Group 33"/>
          <p:cNvGrpSpPr>
            <a:grpSpLocks/>
          </p:cNvGrpSpPr>
          <p:nvPr/>
        </p:nvGrpSpPr>
        <p:grpSpPr bwMode="auto">
          <a:xfrm>
            <a:off x="395536" y="4562873"/>
            <a:ext cx="4935538" cy="685800"/>
            <a:chOff x="1296" y="2832"/>
            <a:chExt cx="3109" cy="432"/>
          </a:xfrm>
        </p:grpSpPr>
        <p:sp>
          <p:nvSpPr>
            <p:cNvPr id="21" name="AutoShape 20"/>
            <p:cNvSpPr>
              <a:spLocks noChangeArrowheads="1"/>
            </p:cNvSpPr>
            <p:nvPr/>
          </p:nvSpPr>
          <p:spPr bwMode="gray">
            <a:xfrm>
              <a:off x="1536" y="2907"/>
              <a:ext cx="2736" cy="288"/>
            </a:xfrm>
            <a:prstGeom prst="roundRect">
              <a:avLst>
                <a:gd name="adj" fmla="val 16667"/>
              </a:avLst>
            </a:prstGeom>
            <a:gradFill rotWithShape="1">
              <a:gsLst>
                <a:gs pos="0">
                  <a:srgbClr val="E46ACD">
                    <a:gamma/>
                    <a:tint val="21176"/>
                    <a:invGamma/>
                  </a:srgbClr>
                </a:gs>
                <a:gs pos="100000">
                  <a:srgbClr val="E46ACD"/>
                </a:gs>
              </a:gsLst>
              <a:lin ang="0" scaled="1"/>
            </a:gradFill>
            <a:ln w="12700" algn="ctr">
              <a:solidFill>
                <a:schemeClr val="tx1"/>
              </a:solidFill>
              <a:round/>
              <a:headEnd/>
              <a:tailEnd/>
            </a:ln>
            <a:effectLst>
              <a:outerShdw dist="99190" dir="2388334" algn="ctr" rotWithShape="0">
                <a:srgbClr val="333333">
                  <a:alpha val="50000"/>
                </a:srgbClr>
              </a:outerShdw>
            </a:effectLst>
            <a:scene3d>
              <a:camera prst="orthographicFront"/>
              <a:lightRig rig="threePt" dir="t"/>
            </a:scene3d>
            <a:sp3d>
              <a:bevelT/>
            </a:sp3d>
          </p:spPr>
          <p:txBody>
            <a:bodyPr wrap="none" anchor="ctr"/>
            <a:lstStyle/>
            <a:p>
              <a:endParaRPr lang="en-US"/>
            </a:p>
          </p:txBody>
        </p:sp>
        <p:sp>
          <p:nvSpPr>
            <p:cNvPr id="22" name="AutoShape 21"/>
            <p:cNvSpPr>
              <a:spLocks noChangeArrowheads="1"/>
            </p:cNvSpPr>
            <p:nvPr/>
          </p:nvSpPr>
          <p:spPr bwMode="gray">
            <a:xfrm>
              <a:off x="1296" y="2832"/>
              <a:ext cx="432" cy="432"/>
            </a:xfrm>
            <a:prstGeom prst="diamond">
              <a:avLst/>
            </a:prstGeom>
            <a:gradFill rotWithShape="1">
              <a:gsLst>
                <a:gs pos="0">
                  <a:srgbClr val="E46ACD">
                    <a:gamma/>
                    <a:shade val="46275"/>
                    <a:invGamma/>
                  </a:srgbClr>
                </a:gs>
                <a:gs pos="100000">
                  <a:srgbClr val="E46ACD"/>
                </a:gs>
              </a:gsLst>
              <a:lin ang="0" scaled="1"/>
            </a:gradFill>
            <a:ln w="25400" algn="ctr">
              <a:solidFill>
                <a:schemeClr val="tx1"/>
              </a:solidFill>
              <a:miter lim="800000"/>
              <a:headEnd/>
              <a:tailEnd/>
            </a:ln>
            <a:effectLst>
              <a:outerShdw dist="63500" dir="2212194" algn="ctr" rotWithShape="0">
                <a:srgbClr val="333333">
                  <a:alpha val="50000"/>
                </a:srgbClr>
              </a:outerShdw>
            </a:effectLst>
            <a:scene3d>
              <a:camera prst="orthographicFront"/>
              <a:lightRig rig="threePt" dir="t"/>
            </a:scene3d>
            <a:sp3d>
              <a:bevelT/>
            </a:sp3d>
          </p:spPr>
          <p:txBody>
            <a:bodyPr wrap="none" anchor="ctr"/>
            <a:lstStyle/>
            <a:p>
              <a:endParaRPr lang="en-US"/>
            </a:p>
          </p:txBody>
        </p:sp>
        <p:sp>
          <p:nvSpPr>
            <p:cNvPr id="23" name="Text Box 22"/>
            <p:cNvSpPr txBox="1">
              <a:spLocks noChangeArrowheads="1"/>
            </p:cNvSpPr>
            <p:nvPr/>
          </p:nvSpPr>
          <p:spPr bwMode="gray">
            <a:xfrm>
              <a:off x="1616" y="2942"/>
              <a:ext cx="2789" cy="233"/>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b="1" dirty="0" smtClean="0"/>
                <a:t>Learn: Study </a:t>
              </a:r>
              <a:r>
                <a:rPr lang="en-US" sz="1800" b="1" dirty="0"/>
                <a:t>&amp;</a:t>
              </a:r>
              <a:r>
                <a:rPr lang="en-US" sz="1800" b="1" dirty="0" smtClean="0"/>
                <a:t> train about </a:t>
              </a:r>
              <a:r>
                <a:rPr lang="en-US" sz="1800" b="1" dirty="0"/>
                <a:t>SDGs</a:t>
              </a:r>
              <a:endParaRPr lang="en-US" sz="1800" b="1" dirty="0">
                <a:solidFill>
                  <a:srgbClr val="000000"/>
                </a:solidFill>
              </a:endParaRPr>
            </a:p>
          </p:txBody>
        </p:sp>
        <p:sp>
          <p:nvSpPr>
            <p:cNvPr id="24" name="Text Box 23"/>
            <p:cNvSpPr txBox="1">
              <a:spLocks noChangeArrowheads="1"/>
            </p:cNvSpPr>
            <p:nvPr/>
          </p:nvSpPr>
          <p:spPr bwMode="gray">
            <a:xfrm>
              <a:off x="1393" y="2894"/>
              <a:ext cx="223" cy="288"/>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r>
                <a:rPr lang="en-US" sz="2400"/>
                <a:t>4</a:t>
              </a:r>
            </a:p>
          </p:txBody>
        </p:sp>
      </p:grpSp>
      <p:grpSp>
        <p:nvGrpSpPr>
          <p:cNvPr id="25" name="Group 34"/>
          <p:cNvGrpSpPr>
            <a:grpSpLocks/>
          </p:cNvGrpSpPr>
          <p:nvPr/>
        </p:nvGrpSpPr>
        <p:grpSpPr bwMode="auto">
          <a:xfrm>
            <a:off x="395536" y="5324872"/>
            <a:ext cx="4724400" cy="685800"/>
            <a:chOff x="1296" y="3360"/>
            <a:chExt cx="2976" cy="432"/>
          </a:xfrm>
        </p:grpSpPr>
        <p:sp>
          <p:nvSpPr>
            <p:cNvPr id="26" name="AutoShape 26"/>
            <p:cNvSpPr>
              <a:spLocks noChangeArrowheads="1"/>
            </p:cNvSpPr>
            <p:nvPr/>
          </p:nvSpPr>
          <p:spPr bwMode="gray">
            <a:xfrm>
              <a:off x="1536" y="3435"/>
              <a:ext cx="2736" cy="288"/>
            </a:xfrm>
            <a:prstGeom prst="roundRect">
              <a:avLst>
                <a:gd name="adj" fmla="val 16667"/>
              </a:avLst>
            </a:prstGeom>
            <a:gradFill rotWithShape="1">
              <a:gsLst>
                <a:gs pos="0">
                  <a:srgbClr val="3366FF">
                    <a:gamma/>
                    <a:tint val="21176"/>
                    <a:invGamma/>
                  </a:srgbClr>
                </a:gs>
                <a:gs pos="100000">
                  <a:srgbClr val="3366FF"/>
                </a:gs>
              </a:gsLst>
              <a:lin ang="0" scaled="1"/>
            </a:gradFill>
            <a:ln w="12700" algn="ctr">
              <a:solidFill>
                <a:schemeClr val="tx1"/>
              </a:solidFill>
              <a:round/>
              <a:headEnd/>
              <a:tailEnd/>
            </a:ln>
            <a:effectLst>
              <a:outerShdw dist="99190" dir="2388334" algn="ctr" rotWithShape="0">
                <a:srgbClr val="333333">
                  <a:alpha val="50000"/>
                </a:srgbClr>
              </a:outerShdw>
            </a:effectLst>
            <a:scene3d>
              <a:camera prst="orthographicFront"/>
              <a:lightRig rig="threePt" dir="t"/>
            </a:scene3d>
            <a:sp3d>
              <a:bevelT/>
            </a:sp3d>
          </p:spPr>
          <p:txBody>
            <a:bodyPr wrap="none" anchor="ctr"/>
            <a:lstStyle/>
            <a:p>
              <a:endParaRPr lang="en-US"/>
            </a:p>
          </p:txBody>
        </p:sp>
        <p:sp>
          <p:nvSpPr>
            <p:cNvPr id="27" name="AutoShape 27"/>
            <p:cNvSpPr>
              <a:spLocks noChangeArrowheads="1"/>
            </p:cNvSpPr>
            <p:nvPr/>
          </p:nvSpPr>
          <p:spPr bwMode="gray">
            <a:xfrm>
              <a:off x="1296" y="3360"/>
              <a:ext cx="432" cy="432"/>
            </a:xfrm>
            <a:prstGeom prst="diamond">
              <a:avLst/>
            </a:prstGeom>
            <a:gradFill rotWithShape="1">
              <a:gsLst>
                <a:gs pos="0">
                  <a:srgbClr val="3366FF">
                    <a:gamma/>
                    <a:shade val="46275"/>
                    <a:invGamma/>
                  </a:srgbClr>
                </a:gs>
                <a:gs pos="100000">
                  <a:srgbClr val="3366FF"/>
                </a:gs>
              </a:gsLst>
              <a:lin ang="0" scaled="1"/>
            </a:gradFill>
            <a:ln w="25400" algn="ctr">
              <a:solidFill>
                <a:schemeClr val="tx1"/>
              </a:solidFill>
              <a:miter lim="800000"/>
              <a:headEnd/>
              <a:tailEnd/>
            </a:ln>
            <a:effectLst>
              <a:outerShdw dist="63500" dir="2212194" algn="ctr" rotWithShape="0">
                <a:srgbClr val="333333">
                  <a:alpha val="50000"/>
                </a:srgbClr>
              </a:outerShdw>
            </a:effectLst>
            <a:scene3d>
              <a:camera prst="orthographicFront"/>
              <a:lightRig rig="threePt" dir="t"/>
            </a:scene3d>
            <a:sp3d>
              <a:bevelT/>
            </a:sp3d>
          </p:spPr>
          <p:txBody>
            <a:bodyPr wrap="none" anchor="ctr"/>
            <a:lstStyle/>
            <a:p>
              <a:endParaRPr lang="en-US"/>
            </a:p>
          </p:txBody>
        </p:sp>
        <p:sp>
          <p:nvSpPr>
            <p:cNvPr id="28" name="Text Box 28"/>
            <p:cNvSpPr txBox="1">
              <a:spLocks noChangeArrowheads="1"/>
            </p:cNvSpPr>
            <p:nvPr/>
          </p:nvSpPr>
          <p:spPr bwMode="gray">
            <a:xfrm>
              <a:off x="1680" y="3470"/>
              <a:ext cx="2592" cy="291"/>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b="1" dirty="0" smtClean="0"/>
                <a:t>Volunteer for SDGs </a:t>
              </a:r>
              <a:endParaRPr lang="en-US" b="1" dirty="0">
                <a:solidFill>
                  <a:srgbClr val="000000"/>
                </a:solidFill>
              </a:endParaRPr>
            </a:p>
          </p:txBody>
        </p:sp>
        <p:sp>
          <p:nvSpPr>
            <p:cNvPr id="29" name="Text Box 29"/>
            <p:cNvSpPr txBox="1">
              <a:spLocks noChangeArrowheads="1"/>
            </p:cNvSpPr>
            <p:nvPr/>
          </p:nvSpPr>
          <p:spPr bwMode="gray">
            <a:xfrm>
              <a:off x="1393" y="3422"/>
              <a:ext cx="223" cy="288"/>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r>
                <a:rPr lang="en-US" sz="2400"/>
                <a:t>5</a:t>
              </a:r>
            </a:p>
          </p:txBody>
        </p:sp>
      </p:grpSp>
      <p:sp>
        <p:nvSpPr>
          <p:cNvPr id="3" name="Прямоугольник 2"/>
          <p:cNvSpPr/>
          <p:nvPr/>
        </p:nvSpPr>
        <p:spPr bwMode="auto">
          <a:xfrm>
            <a:off x="5508104" y="2060848"/>
            <a:ext cx="3384376" cy="4464496"/>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l"/>
            <a:r>
              <a:rPr lang="en-US" sz="1600" b="1" u="sng" dirty="0"/>
              <a:t>WE MAKE A DIFFERENCE TODAY</a:t>
            </a:r>
            <a:r>
              <a:rPr lang="en-US" sz="1600" dirty="0"/>
              <a:t>!</a:t>
            </a:r>
          </a:p>
          <a:p>
            <a:pPr algn="l"/>
            <a:r>
              <a:rPr lang="en-US" sz="1600" dirty="0"/>
              <a:t>KazNARU’s Climate Action plan </a:t>
            </a:r>
            <a:endParaRPr lang="en-US" sz="1600" dirty="0" smtClean="0"/>
          </a:p>
          <a:p>
            <a:pPr algn="l"/>
            <a:r>
              <a:rPr lang="en-US" sz="1600" dirty="0" smtClean="0"/>
              <a:t>envisions </a:t>
            </a:r>
            <a:r>
              <a:rPr lang="en-US" sz="1600" dirty="0"/>
              <a:t>that every member </a:t>
            </a:r>
            <a:r>
              <a:rPr lang="en-US" sz="1600" dirty="0" smtClean="0"/>
              <a:t>of</a:t>
            </a:r>
          </a:p>
          <a:p>
            <a:pPr algn="l"/>
            <a:r>
              <a:rPr lang="en-US" sz="1600" dirty="0" smtClean="0"/>
              <a:t>the </a:t>
            </a:r>
            <a:r>
              <a:rPr lang="en-US" sz="1600" dirty="0"/>
              <a:t>community </a:t>
            </a:r>
            <a:r>
              <a:rPr lang="en-US" sz="1600" dirty="0" smtClean="0"/>
              <a:t>has </a:t>
            </a:r>
            <a:r>
              <a:rPr lang="en-US" sz="1600" dirty="0"/>
              <a:t>his/her role </a:t>
            </a:r>
            <a:r>
              <a:rPr lang="en-US" sz="1600" dirty="0" smtClean="0"/>
              <a:t>to</a:t>
            </a:r>
          </a:p>
          <a:p>
            <a:pPr algn="l"/>
            <a:r>
              <a:rPr lang="en-US" sz="1600" dirty="0" smtClean="0"/>
              <a:t>play </a:t>
            </a:r>
            <a:r>
              <a:rPr lang="en-US" sz="1600" dirty="0"/>
              <a:t>in achieving the SDGs. </a:t>
            </a:r>
            <a:endParaRPr lang="en-US" sz="1600" dirty="0" smtClean="0"/>
          </a:p>
          <a:p>
            <a:pPr algn="l"/>
            <a:r>
              <a:rPr lang="en-US" sz="1600" dirty="0" smtClean="0"/>
              <a:t>The </a:t>
            </a:r>
            <a:r>
              <a:rPr lang="en-US" sz="1600" dirty="0"/>
              <a:t>implementation of </a:t>
            </a:r>
            <a:r>
              <a:rPr lang="en-US" sz="1600" dirty="0" smtClean="0"/>
              <a:t>the</a:t>
            </a:r>
          </a:p>
          <a:p>
            <a:pPr algn="l"/>
            <a:r>
              <a:rPr lang="en-US" sz="1600" dirty="0" smtClean="0"/>
              <a:t>Green </a:t>
            </a:r>
            <a:r>
              <a:rPr lang="en-US" sz="1600" dirty="0"/>
              <a:t>Campus </a:t>
            </a:r>
            <a:r>
              <a:rPr lang="en-US" sz="1600" dirty="0" smtClean="0"/>
              <a:t>Concept</a:t>
            </a:r>
          </a:p>
          <a:p>
            <a:pPr algn="l"/>
            <a:r>
              <a:rPr lang="en-US" sz="1600" dirty="0" smtClean="0"/>
              <a:t>is </a:t>
            </a:r>
            <a:r>
              <a:rPr lang="en-US" sz="1600" dirty="0"/>
              <a:t>one of the ways to make </a:t>
            </a:r>
            <a:endParaRPr lang="en-US" sz="1600" dirty="0" smtClean="0"/>
          </a:p>
          <a:p>
            <a:pPr algn="l"/>
            <a:r>
              <a:rPr lang="en-US" sz="1600" dirty="0" smtClean="0"/>
              <a:t>a </a:t>
            </a:r>
            <a:r>
              <a:rPr lang="en-US" sz="1600" dirty="0"/>
              <a:t>difference and contribute </a:t>
            </a:r>
            <a:r>
              <a:rPr lang="en-US" sz="1600" dirty="0" smtClean="0"/>
              <a:t>to</a:t>
            </a:r>
          </a:p>
          <a:p>
            <a:pPr algn="l"/>
            <a:r>
              <a:rPr lang="en-US" sz="1600" dirty="0" smtClean="0"/>
              <a:t> </a:t>
            </a:r>
            <a:r>
              <a:rPr lang="en-US" sz="1600" dirty="0"/>
              <a:t>building a sustainable </a:t>
            </a:r>
            <a:r>
              <a:rPr lang="en-US" sz="1600" dirty="0" smtClean="0"/>
              <a:t>KazNARU </a:t>
            </a:r>
          </a:p>
          <a:p>
            <a:pPr algn="l"/>
            <a:r>
              <a:rPr lang="en-US" sz="1600" dirty="0" smtClean="0"/>
              <a:t>campus, introduce </a:t>
            </a:r>
            <a:r>
              <a:rPr lang="en-US" sz="1600" dirty="0"/>
              <a:t>innovative </a:t>
            </a:r>
            <a:endParaRPr lang="en-US" sz="1600" dirty="0" smtClean="0"/>
          </a:p>
          <a:p>
            <a:pPr algn="l"/>
            <a:r>
              <a:rPr lang="en-US" sz="1600" dirty="0" smtClean="0"/>
              <a:t>approaches </a:t>
            </a:r>
            <a:r>
              <a:rPr lang="en-US" sz="1600" dirty="0"/>
              <a:t>to developing </a:t>
            </a:r>
            <a:r>
              <a:rPr lang="en-US" sz="1600" dirty="0" smtClean="0"/>
              <a:t>healthier</a:t>
            </a:r>
          </a:p>
          <a:p>
            <a:pPr algn="l"/>
            <a:r>
              <a:rPr lang="en-US" sz="1600" dirty="0" smtClean="0"/>
              <a:t> </a:t>
            </a:r>
            <a:r>
              <a:rPr lang="en-US" sz="1600" dirty="0"/>
              <a:t>student life </a:t>
            </a:r>
            <a:r>
              <a:rPr lang="en-US" sz="1600" dirty="0" smtClean="0"/>
              <a:t>and </a:t>
            </a:r>
            <a:r>
              <a:rPr lang="en-US" sz="1600" dirty="0"/>
              <a:t>to </a:t>
            </a:r>
            <a:r>
              <a:rPr lang="en-US" sz="1600" dirty="0" smtClean="0"/>
              <a:t>become</a:t>
            </a:r>
          </a:p>
          <a:p>
            <a:pPr algn="l"/>
            <a:r>
              <a:rPr lang="en-US" sz="1600" dirty="0" smtClean="0"/>
              <a:t> </a:t>
            </a:r>
            <a:r>
              <a:rPr lang="en-US" sz="1600" dirty="0"/>
              <a:t>a model for other universities </a:t>
            </a:r>
            <a:endParaRPr lang="en-US" sz="1600" dirty="0" smtClean="0"/>
          </a:p>
          <a:p>
            <a:pPr algn="l"/>
            <a:r>
              <a:rPr lang="en-US" sz="1600" dirty="0" smtClean="0"/>
              <a:t>in </a:t>
            </a:r>
            <a:r>
              <a:rPr lang="en-US" sz="1600" dirty="0"/>
              <a:t>Kazakhstan in the development </a:t>
            </a:r>
            <a:r>
              <a:rPr lang="en-US" sz="1600" dirty="0" smtClean="0"/>
              <a:t>of</a:t>
            </a:r>
          </a:p>
          <a:p>
            <a:pPr algn="l"/>
            <a:r>
              <a:rPr lang="en-US" sz="1600" dirty="0" smtClean="0"/>
              <a:t>their </a:t>
            </a:r>
            <a:r>
              <a:rPr lang="en-US" sz="1600" dirty="0"/>
              <a:t>very own </a:t>
            </a:r>
            <a:endParaRPr lang="en-US" sz="1600" dirty="0" smtClean="0"/>
          </a:p>
          <a:p>
            <a:pPr algn="l"/>
            <a:r>
              <a:rPr lang="en-US" sz="1600" dirty="0" smtClean="0"/>
              <a:t>Green </a:t>
            </a:r>
            <a:r>
              <a:rPr lang="en-US" sz="1600" dirty="0"/>
              <a:t>Campus projects.</a:t>
            </a:r>
          </a:p>
        </p:txBody>
      </p:sp>
      <p:sp>
        <p:nvSpPr>
          <p:cNvPr id="30" name="Rectangle 2"/>
          <p:cNvSpPr txBox="1">
            <a:spLocks noChangeArrowheads="1"/>
          </p:cNvSpPr>
          <p:nvPr/>
        </p:nvSpPr>
        <p:spPr bwMode="auto">
          <a:xfrm>
            <a:off x="467544" y="444954"/>
            <a:ext cx="69342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3600" kern="1200">
                <a:solidFill>
                  <a:schemeClr val="bg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anose="020B0604020202020204" pitchFamily="34" charset="0"/>
              </a:defRPr>
            </a:lvl2pPr>
            <a:lvl3pPr algn="l" rtl="0" eaLnBrk="1" fontAlgn="base" hangingPunct="1">
              <a:spcBef>
                <a:spcPct val="0"/>
              </a:spcBef>
              <a:spcAft>
                <a:spcPct val="0"/>
              </a:spcAft>
              <a:defRPr sz="4400">
                <a:solidFill>
                  <a:schemeClr val="tx1"/>
                </a:solidFill>
                <a:latin typeface="Microsoft Sans Serif" panose="020B0604020202020204" pitchFamily="34" charset="0"/>
              </a:defRPr>
            </a:lvl3pPr>
            <a:lvl4pPr algn="l" rtl="0" eaLnBrk="1" fontAlgn="base" hangingPunct="1">
              <a:spcBef>
                <a:spcPct val="0"/>
              </a:spcBef>
              <a:spcAft>
                <a:spcPct val="0"/>
              </a:spcAft>
              <a:defRPr sz="4400">
                <a:solidFill>
                  <a:schemeClr val="tx1"/>
                </a:solidFill>
                <a:latin typeface="Microsoft Sans Serif" panose="020B0604020202020204" pitchFamily="34" charset="0"/>
              </a:defRPr>
            </a:lvl4pPr>
            <a:lvl5pPr algn="l" rtl="0" eaLnBrk="1" fontAlgn="base" hangingPunct="1">
              <a:spcBef>
                <a:spcPct val="0"/>
              </a:spcBef>
              <a:spcAft>
                <a:spcPct val="0"/>
              </a:spcAft>
              <a:defRPr sz="4400">
                <a:solidFill>
                  <a:schemeClr val="tx1"/>
                </a:solidFill>
                <a:latin typeface="Microsoft Sans Serif" panose="020B0604020202020204" pitchFamily="34" charset="0"/>
              </a:defRPr>
            </a:lvl5pPr>
            <a:lvl6pPr marL="457200" algn="l" rtl="0" eaLnBrk="1" fontAlgn="base" hangingPunct="1">
              <a:spcBef>
                <a:spcPct val="0"/>
              </a:spcBef>
              <a:spcAft>
                <a:spcPct val="0"/>
              </a:spcAft>
              <a:defRPr sz="4400">
                <a:solidFill>
                  <a:schemeClr val="tx1"/>
                </a:solidFill>
                <a:latin typeface="Microsoft Sans Serif" panose="020B0604020202020204" pitchFamily="34" charset="0"/>
              </a:defRPr>
            </a:lvl6pPr>
            <a:lvl7pPr marL="914400" algn="l" rtl="0" eaLnBrk="1" fontAlgn="base" hangingPunct="1">
              <a:spcBef>
                <a:spcPct val="0"/>
              </a:spcBef>
              <a:spcAft>
                <a:spcPct val="0"/>
              </a:spcAft>
              <a:defRPr sz="4400">
                <a:solidFill>
                  <a:schemeClr val="tx1"/>
                </a:solidFill>
                <a:latin typeface="Microsoft Sans Serif" panose="020B0604020202020204" pitchFamily="34" charset="0"/>
              </a:defRPr>
            </a:lvl7pPr>
            <a:lvl8pPr marL="1371600" algn="l" rtl="0" eaLnBrk="1" fontAlgn="base" hangingPunct="1">
              <a:spcBef>
                <a:spcPct val="0"/>
              </a:spcBef>
              <a:spcAft>
                <a:spcPct val="0"/>
              </a:spcAft>
              <a:defRPr sz="4400">
                <a:solidFill>
                  <a:schemeClr val="tx1"/>
                </a:solidFill>
                <a:latin typeface="Microsoft Sans Serif" panose="020B0604020202020204" pitchFamily="34" charset="0"/>
              </a:defRPr>
            </a:lvl8pPr>
            <a:lvl9pPr marL="1828800" algn="l" rtl="0" eaLnBrk="1" fontAlgn="base" hangingPunct="1">
              <a:spcBef>
                <a:spcPct val="0"/>
              </a:spcBef>
              <a:spcAft>
                <a:spcPct val="0"/>
              </a:spcAft>
              <a:defRPr sz="4400">
                <a:solidFill>
                  <a:schemeClr val="tx1"/>
                </a:solidFill>
                <a:latin typeface="Microsoft Sans Serif" panose="020B0604020202020204" pitchFamily="34" charset="0"/>
              </a:defRPr>
            </a:lvl9pPr>
          </a:lstStyle>
          <a:p>
            <a:pPr algn="ctr"/>
            <a:r>
              <a:rPr lang="en-US" sz="2400" b="1" dirty="0" smtClean="0"/>
              <a:t>EXTRA-CURRICULA activities in enhancing  Green Skills</a:t>
            </a:r>
            <a:endParaRPr lang="en-US" sz="2400" dirty="0">
              <a:solidFill>
                <a:srgbClr val="4D4D4D"/>
              </a:solidFill>
            </a:endParaRPr>
          </a:p>
        </p:txBody>
      </p:sp>
      <p:sp>
        <p:nvSpPr>
          <p:cNvPr id="2" name="Прямоугольник 1"/>
          <p:cNvSpPr/>
          <p:nvPr/>
        </p:nvSpPr>
        <p:spPr>
          <a:xfrm>
            <a:off x="1130549" y="2451498"/>
            <a:ext cx="3873499" cy="517065"/>
          </a:xfrm>
          <a:prstGeom prst="rect">
            <a:avLst/>
          </a:prstGeom>
        </p:spPr>
        <p:txBody>
          <a:bodyPr wrap="square">
            <a:spAutoFit/>
          </a:bodyPr>
          <a:lstStyle/>
          <a:p>
            <a:pPr>
              <a:lnSpc>
                <a:spcPct val="115000"/>
              </a:lnSpc>
              <a:spcBef>
                <a:spcPts val="600"/>
              </a:spcBef>
              <a:spcAft>
                <a:spcPts val="0"/>
              </a:spcAft>
            </a:pPr>
            <a:r>
              <a:rPr lang="en-US" b="1" dirty="0">
                <a:solidFill>
                  <a:srgbClr val="555555"/>
                </a:solidFill>
                <a:latin typeface="Times New Roman" panose="02020603050405020304" pitchFamily="18" charset="0"/>
                <a:ea typeface="Times New Roman" panose="02020603050405020304" pitchFamily="18" charset="0"/>
                <a:cs typeface="Times New Roman" panose="02020603050405020304" pitchFamily="18" charset="0"/>
              </a:rPr>
              <a:t>Plant a tree; grow a flower!</a:t>
            </a:r>
            <a:endParaRPr lang="ru-RU" sz="18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02190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Изображение итогового слайда, левый верхний угол">
            <a:extLst>
              <a:ext uri="{FF2B5EF4-FFF2-40B4-BE49-F238E27FC236}">
                <a16:creationId xmlns:a16="http://schemas.microsoft.com/office/drawing/2014/main" id="{AD40D937-B3C8-43EA-A0D3-6CE4BF447EC0}"/>
              </a:ext>
            </a:extLst>
          </p:cNvPr>
          <p:cNvPicPr>
            <a:picLocks noGrp="1" noChangeAspect="1"/>
          </p:cNvPicPr>
          <p:nvPr>
            <p:ph type="pic" sz="quarter" idx="12"/>
          </p:nvPr>
        </p:nvPicPr>
        <p:blipFill rotWithShape="1">
          <a:blip r:embed="rId3" cstate="print">
            <a:extLst>
              <a:ext uri="{28A0092B-C50C-407E-A947-70E740481C1C}">
                <a14:useLocalDpi xmlns:a14="http://schemas.microsoft.com/office/drawing/2010/main" val="0"/>
              </a:ext>
            </a:extLst>
          </a:blip>
          <a:srcRect/>
          <a:stretch/>
        </p:blipFill>
        <p:spPr>
          <a:xfrm>
            <a:off x="63000" y="922286"/>
            <a:ext cx="4506964" cy="2917928"/>
          </a:xfrm>
        </p:spPr>
      </p:pic>
      <p:sp>
        <p:nvSpPr>
          <p:cNvPr id="2" name="Заголовок 1">
            <a:extLst>
              <a:ext uri="{FF2B5EF4-FFF2-40B4-BE49-F238E27FC236}">
                <a16:creationId xmlns:a16="http://schemas.microsoft.com/office/drawing/2014/main" id="{98433CBA-6B58-475A-BAF2-04998BA4A545}"/>
              </a:ext>
            </a:extLst>
          </p:cNvPr>
          <p:cNvSpPr>
            <a:spLocks noGrp="1"/>
          </p:cNvSpPr>
          <p:nvPr>
            <p:ph type="ctrTitle"/>
          </p:nvPr>
        </p:nvSpPr>
        <p:spPr>
          <a:xfrm>
            <a:off x="63000" y="3933055"/>
            <a:ext cx="4509000" cy="994545"/>
          </a:xfrm>
          <a:solidFill>
            <a:schemeClr val="accent1">
              <a:lumMod val="20000"/>
              <a:lumOff val="80000"/>
            </a:schemeClr>
          </a:solidFill>
        </p:spPr>
        <p:txBody>
          <a:bodyPr rtlCol="0"/>
          <a:lstStyle/>
          <a:p>
            <a:pPr rtl="0"/>
            <a:r>
              <a:rPr lang="en-US" dirty="0" smtClean="0"/>
              <a:t>Summary </a:t>
            </a:r>
            <a:endParaRPr lang="ru-RU" dirty="0"/>
          </a:p>
        </p:txBody>
      </p:sp>
      <p:sp>
        <p:nvSpPr>
          <p:cNvPr id="3" name="Подзаголовок 2">
            <a:extLst>
              <a:ext uri="{FF2B5EF4-FFF2-40B4-BE49-F238E27FC236}">
                <a16:creationId xmlns:a16="http://schemas.microsoft.com/office/drawing/2014/main" id="{46542706-50AC-4B17-A704-143D94A799CD}"/>
              </a:ext>
            </a:extLst>
          </p:cNvPr>
          <p:cNvSpPr>
            <a:spLocks noGrp="1"/>
          </p:cNvSpPr>
          <p:nvPr>
            <p:ph type="subTitle" idx="1"/>
          </p:nvPr>
        </p:nvSpPr>
        <p:spPr>
          <a:xfrm>
            <a:off x="91544" y="4936407"/>
            <a:ext cx="4509000" cy="1845743"/>
          </a:xfrm>
          <a:solidFill>
            <a:schemeClr val="accent2"/>
          </a:solidFill>
        </p:spPr>
        <p:txBody>
          <a:bodyPr rtlCol="0"/>
          <a:lstStyle/>
          <a:p>
            <a:r>
              <a:rPr lang="en-US" sz="1600" b="1" dirty="0"/>
              <a:t>The concept of Green Campus and </a:t>
            </a:r>
            <a:r>
              <a:rPr lang="en-US" sz="1600" b="1" dirty="0" smtClean="0"/>
              <a:t>Education </a:t>
            </a:r>
            <a:r>
              <a:rPr lang="en-US" sz="1600" b="1" dirty="0"/>
              <a:t>for Sustainable Development</a:t>
            </a:r>
            <a:endParaRPr lang="en-US" sz="1600" dirty="0">
              <a:solidFill>
                <a:srgbClr val="4D4D4D"/>
              </a:solidFill>
            </a:endParaRPr>
          </a:p>
          <a:p>
            <a:pPr rtl="0"/>
            <a:endParaRPr lang="ru-RU" dirty="0"/>
          </a:p>
        </p:txBody>
      </p:sp>
      <p:sp>
        <p:nvSpPr>
          <p:cNvPr id="6" name="Объект 5">
            <a:extLst>
              <a:ext uri="{FF2B5EF4-FFF2-40B4-BE49-F238E27FC236}">
                <a16:creationId xmlns:a16="http://schemas.microsoft.com/office/drawing/2014/main" id="{BC163A50-2819-40D9-A42F-D84F47928C94}"/>
              </a:ext>
            </a:extLst>
          </p:cNvPr>
          <p:cNvSpPr>
            <a:spLocks noGrp="1"/>
          </p:cNvSpPr>
          <p:nvPr>
            <p:ph idx="15"/>
          </p:nvPr>
        </p:nvSpPr>
        <p:spPr>
          <a:xfrm>
            <a:off x="4569964" y="1152000"/>
            <a:ext cx="4394523" cy="4797280"/>
          </a:xfrm>
        </p:spPr>
        <p:txBody>
          <a:bodyPr rtlCol="0"/>
          <a:lstStyle/>
          <a:p>
            <a:pPr marL="0" lvl="0" indent="0" algn="ctr">
              <a:buNone/>
            </a:pPr>
            <a:r>
              <a:rPr lang="en-US" sz="2400" b="1" i="1" u="sng" dirty="0" smtClean="0"/>
              <a:t>Green </a:t>
            </a:r>
            <a:r>
              <a:rPr lang="en-US" sz="2400" b="1" i="1" u="sng" dirty="0"/>
              <a:t>Campus</a:t>
            </a:r>
            <a:r>
              <a:rPr lang="en-US" sz="1800" dirty="0"/>
              <a:t> </a:t>
            </a:r>
            <a:endParaRPr lang="en-US" sz="1800" dirty="0" smtClean="0"/>
          </a:p>
          <a:p>
            <a:pPr lvl="0"/>
            <a:r>
              <a:rPr lang="en-US" sz="1800" dirty="0" smtClean="0"/>
              <a:t>The </a:t>
            </a:r>
            <a:r>
              <a:rPr lang="en-US" sz="1800" dirty="0"/>
              <a:t>opportunities for implementation of the Green Campus concept are limitless. </a:t>
            </a:r>
            <a:endParaRPr lang="en-US" sz="1800" dirty="0" smtClean="0"/>
          </a:p>
          <a:p>
            <a:pPr lvl="0"/>
            <a:r>
              <a:rPr lang="en-US" sz="1800" dirty="0" smtClean="0"/>
              <a:t>Practically </a:t>
            </a:r>
            <a:r>
              <a:rPr lang="en-US" sz="1800" dirty="0"/>
              <a:t>every Central Asian republic and many countries in Europe have hundreds of thousands of students who can make not only intellectual but also practical contributions to greening their cities by developing, </a:t>
            </a:r>
            <a:r>
              <a:rPr lang="en-US" sz="1800" dirty="0" smtClean="0"/>
              <a:t>designing.</a:t>
            </a:r>
          </a:p>
          <a:p>
            <a:pPr lvl="0"/>
            <a:r>
              <a:rPr lang="en-US" sz="1800" dirty="0" smtClean="0"/>
              <a:t>They can also implement </a:t>
            </a:r>
            <a:r>
              <a:rPr lang="en-US" sz="1800" dirty="0"/>
              <a:t>their very own smart green and innovative ideas for their campuses and their cities and ultimately contributing to addressing global climate change challenges.</a:t>
            </a:r>
            <a:endParaRPr lang="ru-RU" sz="1800" dirty="0"/>
          </a:p>
          <a:p>
            <a:pPr rtl="0"/>
            <a:endParaRPr lang="ru-RU" sz="1800" dirty="0"/>
          </a:p>
        </p:txBody>
      </p:sp>
      <p:sp>
        <p:nvSpPr>
          <p:cNvPr id="4" name="Номер слайда 3">
            <a:extLst>
              <a:ext uri="{FF2B5EF4-FFF2-40B4-BE49-F238E27FC236}">
                <a16:creationId xmlns:a16="http://schemas.microsoft.com/office/drawing/2014/main" id="{DFD249B8-A654-41FD-9724-45A3A5EE13F9}"/>
              </a:ext>
            </a:extLst>
          </p:cNvPr>
          <p:cNvSpPr>
            <a:spLocks noGrp="1"/>
          </p:cNvSpPr>
          <p:nvPr>
            <p:ph type="sldNum" sz="quarter" idx="14"/>
          </p:nvPr>
        </p:nvSpPr>
        <p:spPr/>
        <p:txBody>
          <a:bodyPr rtlCol="0"/>
          <a:lstStyle/>
          <a:p>
            <a:pPr rtl="0"/>
            <a:fld id="{19B51A1E-902D-48AF-9020-955120F399B6}" type="slidenum">
              <a:rPr lang="ru-RU" smtClean="0"/>
              <a:pPr rtl="0"/>
              <a:t>14</a:t>
            </a:fld>
            <a:endParaRPr lang="ru-RU" dirty="0"/>
          </a:p>
        </p:txBody>
      </p:sp>
    </p:spTree>
    <p:extLst>
      <p:ext uri="{BB962C8B-B14F-4D97-AF65-F5344CB8AC3E}">
        <p14:creationId xmlns:p14="http://schemas.microsoft.com/office/powerpoint/2010/main" val="2194186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331640" y="1157995"/>
            <a:ext cx="5940152" cy="720081"/>
          </a:xfrm>
        </p:spPr>
        <p:txBody>
          <a:bodyPr/>
          <a:lstStyle/>
          <a:p>
            <a:pPr algn="ctr"/>
            <a:r>
              <a:rPr lang="en-US" sz="2400" dirty="0" smtClean="0">
                <a:solidFill>
                  <a:srgbClr val="4D4D4D"/>
                </a:solidFill>
              </a:rPr>
              <a:t>Thank you for your attention!!!</a:t>
            </a:r>
            <a:endParaRPr lang="en-US" sz="2400" dirty="0">
              <a:solidFill>
                <a:srgbClr val="4D4D4D"/>
              </a:solidFill>
            </a:endParaRPr>
          </a:p>
        </p:txBody>
      </p:sp>
      <p:pic>
        <p:nvPicPr>
          <p:cNvPr id="3" name="Рисунок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79712" y="3036071"/>
            <a:ext cx="4680520" cy="3705297"/>
          </a:xfrm>
          <a:prstGeom prst="rect">
            <a:avLst/>
          </a:prstGeom>
        </p:spPr>
      </p:pic>
      <p:pic>
        <p:nvPicPr>
          <p:cNvPr id="2" name="Picture 1"/>
          <p:cNvPicPr>
            <a:picLocks noChangeAspect="1"/>
          </p:cNvPicPr>
          <p:nvPr/>
        </p:nvPicPr>
        <p:blipFill>
          <a:blip r:embed="rId4"/>
          <a:stretch>
            <a:fillRect/>
          </a:stretch>
        </p:blipFill>
        <p:spPr>
          <a:xfrm>
            <a:off x="-108520" y="0"/>
            <a:ext cx="1572904" cy="1518036"/>
          </a:xfrm>
          <a:prstGeom prst="rect">
            <a:avLst/>
          </a:prstGeom>
        </p:spPr>
      </p:pic>
      <p:sp>
        <p:nvSpPr>
          <p:cNvPr id="4" name="Rectangle 3"/>
          <p:cNvSpPr/>
          <p:nvPr/>
        </p:nvSpPr>
        <p:spPr>
          <a:xfrm>
            <a:off x="2123728" y="1916832"/>
            <a:ext cx="4734272" cy="738664"/>
          </a:xfrm>
          <a:prstGeom prst="rect">
            <a:avLst/>
          </a:prstGeom>
        </p:spPr>
        <p:txBody>
          <a:bodyPr wrap="square">
            <a:spAutoFit/>
          </a:bodyPr>
          <a:lstStyle/>
          <a:p>
            <a:r>
              <a:rPr lang="en-US" sz="1400" b="1" dirty="0">
                <a:latin typeface="Times New Roman" panose="02020603050405020304" pitchFamily="18" charset="0"/>
                <a:cs typeface="Times New Roman" panose="02020603050405020304" pitchFamily="18" charset="0"/>
              </a:rPr>
              <a:t>Recycling Instagram posts </a:t>
            </a:r>
            <a:r>
              <a:rPr lang="en-US" sz="1400" dirty="0">
                <a:latin typeface="Times New Roman" panose="02020603050405020304" pitchFamily="18" charset="0"/>
                <a:cs typeface="Times New Roman" panose="02020603050405020304" pitchFamily="18" charset="0"/>
                <a:hlinkClick r:id="rId5"/>
              </a:rPr>
              <a:t>https://www.instagram.com/reel/C0QchwEIjCU/?</a:t>
            </a:r>
            <a:r>
              <a:rPr lang="en-US" sz="1400" dirty="0" smtClean="0">
                <a:latin typeface="Times New Roman" panose="02020603050405020304" pitchFamily="18" charset="0"/>
                <a:cs typeface="Times New Roman" panose="02020603050405020304" pitchFamily="18" charset="0"/>
                <a:hlinkClick r:id="rId5"/>
              </a:rPr>
              <a:t>igsh=cWFoaDA1M2o0azAy</a:t>
            </a:r>
            <a:r>
              <a:rPr lang="en-US" sz="1400" dirty="0" smtClean="0">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29846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417638"/>
            <a:ext cx="7315200" cy="4819674"/>
          </a:xfrm>
        </p:spPr>
        <p:txBody>
          <a:bodyPr/>
          <a:lstStyle/>
          <a:p>
            <a:pPr algn="ctr"/>
            <a:r>
              <a:rPr lang="en-US" sz="1800" b="1" dirty="0">
                <a:latin typeface="Times New Roman" panose="02020603050405020304" pitchFamily="18" charset="0"/>
                <a:cs typeface="Times New Roman" panose="02020603050405020304" pitchFamily="18" charset="0"/>
              </a:rPr>
              <a:t>About the </a:t>
            </a:r>
            <a:r>
              <a:rPr lang="en-US" sz="1800" b="1" dirty="0" smtClean="0">
                <a:latin typeface="Times New Roman" panose="02020603050405020304" pitchFamily="18" charset="0"/>
                <a:cs typeface="Times New Roman" panose="02020603050405020304" pitchFamily="18" charset="0"/>
              </a:rPr>
              <a:t>Presenter</a:t>
            </a:r>
            <a:br>
              <a:rPr lang="en-US" sz="1800" b="1" dirty="0" smtClean="0">
                <a:latin typeface="Times New Roman" panose="02020603050405020304" pitchFamily="18" charset="0"/>
                <a:cs typeface="Times New Roman" panose="02020603050405020304" pitchFamily="18" charset="0"/>
              </a:rPr>
            </a:br>
            <a:r>
              <a:rPr lang="en-US" sz="1800" b="1" dirty="0" smtClean="0">
                <a:latin typeface="Times New Roman" panose="02020603050405020304" pitchFamily="18" charset="0"/>
                <a:cs typeface="Times New Roman" panose="02020603050405020304" pitchFamily="18" charset="0"/>
              </a:rPr>
              <a:t/>
            </a:r>
            <a:br>
              <a:rPr lang="en-US" sz="1800" b="1" dirty="0" smtClean="0">
                <a:latin typeface="Times New Roman" panose="02020603050405020304" pitchFamily="18" charset="0"/>
                <a:cs typeface="Times New Roman" panose="02020603050405020304" pitchFamily="18" charset="0"/>
              </a:rPr>
            </a:br>
            <a:r>
              <a:rPr lang="en-US" sz="1800" b="1" dirty="0" smtClean="0">
                <a:latin typeface="Times New Roman" panose="02020603050405020304" pitchFamily="18" charset="0"/>
                <a:cs typeface="Times New Roman" panose="02020603050405020304" pitchFamily="18" charset="0"/>
              </a:rPr>
              <a:t>Rafis </a:t>
            </a:r>
            <a:r>
              <a:rPr lang="en-US" sz="1800" b="1" dirty="0">
                <a:latin typeface="Times New Roman" panose="02020603050405020304" pitchFamily="18" charset="0"/>
                <a:cs typeface="Times New Roman" panose="02020603050405020304" pitchFamily="18" charset="0"/>
              </a:rPr>
              <a:t>Abazov, Ph.D</a:t>
            </a:r>
            <a:r>
              <a:rPr lang="en-US" sz="1800" dirty="0">
                <a:latin typeface="Times New Roman" panose="02020603050405020304" pitchFamily="18" charset="0"/>
                <a:cs typeface="Times New Roman" panose="02020603050405020304" pitchFamily="18" charset="0"/>
              </a:rPr>
              <a:t>., is a </a:t>
            </a:r>
            <a:r>
              <a:rPr lang="en-US" sz="1800" dirty="0" smtClean="0">
                <a:latin typeface="Times New Roman" panose="02020603050405020304" pitchFamily="18" charset="0"/>
                <a:cs typeface="Times New Roman" panose="02020603050405020304" pitchFamily="18" charset="0"/>
              </a:rPr>
              <a:t>director </a:t>
            </a:r>
            <a:r>
              <a:rPr lang="en-US" sz="1800" dirty="0">
                <a:latin typeface="Times New Roman" panose="02020603050405020304" pitchFamily="18" charset="0"/>
                <a:cs typeface="Times New Roman" panose="02020603050405020304" pitchFamily="18" charset="0"/>
              </a:rPr>
              <a:t>of the Institute for Green and Sustainable Development at Kazakh National Agrarian Research University (KazNARU).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Currently</a:t>
            </a:r>
            <a:r>
              <a:rPr lang="en-US" sz="1800" dirty="0">
                <a:latin typeface="Times New Roman" panose="02020603050405020304" pitchFamily="18" charset="0"/>
                <a:cs typeface="Times New Roman" panose="02020603050405020304" pitchFamily="18" charset="0"/>
              </a:rPr>
              <a:t>, he works on projects on the digital </a:t>
            </a:r>
            <a:r>
              <a:rPr lang="en-US" sz="1800" dirty="0" smtClean="0">
                <a:latin typeface="Times New Roman" panose="02020603050405020304" pitchFamily="18" charset="0"/>
                <a:cs typeface="Times New Roman" panose="02020603050405020304" pitchFamily="18" charset="0"/>
              </a:rPr>
              <a:t>transformation, </a:t>
            </a:r>
            <a:r>
              <a:rPr lang="en-US" sz="1800" dirty="0">
                <a:latin typeface="Times New Roman" panose="02020603050405020304" pitchFamily="18" charset="0"/>
                <a:cs typeface="Times New Roman" panose="02020603050405020304" pitchFamily="18" charset="0"/>
              </a:rPr>
              <a:t>internationalization of </a:t>
            </a:r>
            <a:r>
              <a:rPr lang="en-US" sz="1800" dirty="0" smtClean="0">
                <a:latin typeface="Times New Roman" panose="02020603050405020304" pitchFamily="18" charset="0"/>
                <a:cs typeface="Times New Roman" panose="02020603050405020304" pitchFamily="18" charset="0"/>
              </a:rPr>
              <a:t>education, sustainability policies, </a:t>
            </a:r>
            <a:br>
              <a:rPr lang="en-US" sz="1800" dirty="0" smtClean="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and </a:t>
            </a:r>
            <a:r>
              <a:rPr lang="en-US" sz="1800" dirty="0">
                <a:latin typeface="Times New Roman" panose="02020603050405020304" pitchFamily="18" charset="0"/>
                <a:cs typeface="Times New Roman" panose="02020603050405020304" pitchFamily="18" charset="0"/>
              </a:rPr>
              <a:t>education for sustainable development.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His </a:t>
            </a:r>
            <a:r>
              <a:rPr lang="en-US" sz="1800" dirty="0">
                <a:latin typeface="Times New Roman" panose="02020603050405020304" pitchFamily="18" charset="0"/>
                <a:cs typeface="Times New Roman" panose="02020603050405020304" pitchFamily="18" charset="0"/>
              </a:rPr>
              <a:t>recent publications include ‘</a:t>
            </a:r>
            <a:r>
              <a:rPr lang="en-US" sz="1800" i="1" dirty="0">
                <a:latin typeface="Times New Roman" panose="02020603050405020304" pitchFamily="18" charset="0"/>
                <a:cs typeface="Times New Roman" panose="02020603050405020304" pitchFamily="18" charset="0"/>
              </a:rPr>
              <a:t>Education for sustainable development and ICT: The case of MDP program</a:t>
            </a:r>
            <a:r>
              <a:rPr lang="en-US" sz="1800" dirty="0">
                <a:latin typeface="Times New Roman" panose="02020603050405020304" pitchFamily="18" charset="0"/>
                <a:cs typeface="Times New Roman" panose="02020603050405020304" pitchFamily="18" charset="0"/>
              </a:rPr>
              <a:t>’, ‘</a:t>
            </a:r>
            <a:r>
              <a:rPr lang="en-US" sz="1800" i="1" dirty="0">
                <a:latin typeface="Times New Roman" panose="02020603050405020304" pitchFamily="18" charset="0"/>
                <a:cs typeface="Times New Roman" panose="02020603050405020304" pitchFamily="18" charset="0"/>
              </a:rPr>
              <a:t>Digital transformation of IR and UN studies: A case study on youth engagement in model un new silk way</a:t>
            </a:r>
            <a:r>
              <a:rPr lang="en-US" sz="1800" dirty="0">
                <a:latin typeface="Times New Roman" panose="02020603050405020304" pitchFamily="18" charset="0"/>
                <a:cs typeface="Times New Roman" panose="02020603050405020304" pitchFamily="18" charset="0"/>
              </a:rPr>
              <a:t>’, ‘</a:t>
            </a:r>
            <a:r>
              <a:rPr lang="en-US" sz="1800" i="1" dirty="0">
                <a:latin typeface="Times New Roman" panose="02020603050405020304" pitchFamily="18" charset="0"/>
                <a:cs typeface="Times New Roman" panose="02020603050405020304" pitchFamily="18" charset="0"/>
              </a:rPr>
              <a:t>Engaging in the internationalization of education and SDGs: A case study on the global hub of UNAI on sustainability</a:t>
            </a:r>
            <a:r>
              <a:rPr lang="en-US" sz="1800" dirty="0">
                <a:latin typeface="Times New Roman" panose="02020603050405020304" pitchFamily="18" charset="0"/>
                <a:cs typeface="Times New Roman" panose="02020603050405020304" pitchFamily="18" charset="0"/>
              </a:rPr>
              <a:t>’ and some others. </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7652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bwMode="auto">
          <a:xfrm>
            <a:off x="88056" y="4425428"/>
            <a:ext cx="7580288" cy="2227684"/>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panose="020B0604020202020204" pitchFamily="34" charset="0"/>
            </a:endParaRPr>
          </a:p>
        </p:txBody>
      </p:sp>
      <p:sp>
        <p:nvSpPr>
          <p:cNvPr id="4" name="Прямоугольник 3"/>
          <p:cNvSpPr/>
          <p:nvPr/>
        </p:nvSpPr>
        <p:spPr bwMode="auto">
          <a:xfrm>
            <a:off x="71500" y="1699859"/>
            <a:ext cx="7596844" cy="2677821"/>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panose="020B0604020202020204" pitchFamily="34" charset="0"/>
            </a:endParaRPr>
          </a:p>
        </p:txBody>
      </p:sp>
      <p:sp>
        <p:nvSpPr>
          <p:cNvPr id="17412" name="Rectangle 4"/>
          <p:cNvSpPr>
            <a:spLocks noGrp="1" noChangeArrowheads="1"/>
          </p:cNvSpPr>
          <p:nvPr>
            <p:ph type="title"/>
          </p:nvPr>
        </p:nvSpPr>
        <p:spPr>
          <a:xfrm>
            <a:off x="179512" y="404664"/>
            <a:ext cx="7603232" cy="715962"/>
          </a:xfrm>
          <a:extLst>
            <a:ext uri="{AF507438-7753-43E0-B8FC-AC1667EBCBE1}">
              <a14:hiddenEffects xmlns:a14="http://schemas.microsoft.com/office/drawing/2010/main">
                <a:effectLst>
                  <a:outerShdw dist="17961" dir="2700000" algn="ctr" rotWithShape="0">
                    <a:srgbClr val="008000"/>
                  </a:outerShdw>
                </a:effectLst>
              </a14:hiddenEffects>
            </a:ext>
          </a:extLst>
        </p:spPr>
        <p:txBody>
          <a:bodyPr/>
          <a:lstStyle/>
          <a:p>
            <a:pPr algn="ctr"/>
            <a:r>
              <a:rPr lang="en-US" sz="2000" b="1" i="1" dirty="0">
                <a:solidFill>
                  <a:schemeClr val="bg1"/>
                </a:solidFill>
                <a:latin typeface="Times New Roman" panose="02020603050405020304" pitchFamily="18" charset="0"/>
                <a:cs typeface="Times New Roman" panose="02020603050405020304" pitchFamily="18" charset="0"/>
              </a:rPr>
              <a:t>Sustainable management of agriculture and natural resources through green skills development as a tool for climate change adaptation</a:t>
            </a:r>
            <a:endParaRPr lang="ru-RU" sz="2000" dirty="0">
              <a:solidFill>
                <a:schemeClr val="bg1"/>
              </a:solidFill>
              <a:latin typeface="Times New Roman" panose="02020603050405020304" pitchFamily="18" charset="0"/>
              <a:cs typeface="Times New Roman" panose="02020603050405020304" pitchFamily="18" charset="0"/>
            </a:endParaRPr>
          </a:p>
        </p:txBody>
      </p:sp>
      <p:sp>
        <p:nvSpPr>
          <p:cNvPr id="17413" name="Rectangle 5"/>
          <p:cNvSpPr>
            <a:spLocks noGrp="1" noChangeArrowheads="1"/>
          </p:cNvSpPr>
          <p:nvPr>
            <p:ph type="body" idx="1"/>
          </p:nvPr>
        </p:nvSpPr>
        <p:spPr>
          <a:xfrm>
            <a:off x="88056" y="4587416"/>
            <a:ext cx="6356152" cy="2009936"/>
          </a:xfrm>
        </p:spPr>
        <p:txBody>
          <a:bodyPr/>
          <a:lstStyle/>
          <a:p>
            <a:pPr>
              <a:lnSpc>
                <a:spcPct val="80000"/>
              </a:lnSpc>
              <a:buFontTx/>
              <a:buChar char="-"/>
            </a:pPr>
            <a:r>
              <a:rPr lang="en-US" altLang="ko-KR" sz="1800" dirty="0" smtClean="0">
                <a:latin typeface="Times New Roman" panose="02020603050405020304" pitchFamily="18" charset="0"/>
                <a:ea typeface="굴림" panose="020B0600000101010101" pitchFamily="34" charset="-127"/>
                <a:cs typeface="Times New Roman" panose="02020603050405020304" pitchFamily="18" charset="0"/>
              </a:rPr>
              <a:t>Education for sustainable development focusing on green skills; </a:t>
            </a:r>
          </a:p>
          <a:p>
            <a:pPr>
              <a:lnSpc>
                <a:spcPct val="80000"/>
              </a:lnSpc>
              <a:buFontTx/>
              <a:buChar char="-"/>
            </a:pPr>
            <a:r>
              <a:rPr lang="en-US" sz="1800" dirty="0" smtClean="0">
                <a:latin typeface="Times New Roman" panose="02020603050405020304" pitchFamily="18" charset="0"/>
                <a:cs typeface="Times New Roman" panose="02020603050405020304" pitchFamily="18" charset="0"/>
              </a:rPr>
              <a:t>KazNARU approach through dual education in linking </a:t>
            </a:r>
            <a:r>
              <a:rPr lang="en-US" sz="1800" dirty="0">
                <a:latin typeface="Times New Roman" panose="02020603050405020304" pitchFamily="18" charset="0"/>
                <a:cs typeface="Times New Roman" panose="02020603050405020304" pitchFamily="18" charset="0"/>
              </a:rPr>
              <a:t>theoretical aspects of </a:t>
            </a:r>
            <a:r>
              <a:rPr lang="en-US" sz="1800" dirty="0" smtClean="0">
                <a:latin typeface="Times New Roman" panose="02020603050405020304" pitchFamily="18" charset="0"/>
                <a:cs typeface="Times New Roman" panose="02020603050405020304" pitchFamily="18" charset="0"/>
              </a:rPr>
              <a:t>knowledge with the practical use of knowledge and knowledge transfer;</a:t>
            </a:r>
          </a:p>
          <a:p>
            <a:pPr>
              <a:lnSpc>
                <a:spcPct val="80000"/>
              </a:lnSpc>
              <a:buFontTx/>
              <a:buChar char="-"/>
            </a:pPr>
            <a:r>
              <a:rPr lang="en-US" sz="1800" dirty="0" smtClean="0">
                <a:latin typeface="Times New Roman" panose="02020603050405020304" pitchFamily="18" charset="0"/>
                <a:cs typeface="Times New Roman" panose="02020603050405020304" pitchFamily="18" charset="0"/>
              </a:rPr>
              <a:t>KazNARU’s research </a:t>
            </a:r>
            <a:r>
              <a:rPr lang="en-US" sz="1800" dirty="0">
                <a:latin typeface="Times New Roman" panose="02020603050405020304" pitchFamily="18" charset="0"/>
                <a:cs typeface="Times New Roman" panose="02020603050405020304" pitchFamily="18" charset="0"/>
              </a:rPr>
              <a:t>project </a:t>
            </a:r>
            <a:r>
              <a:rPr lang="en-US" sz="1800" dirty="0" smtClean="0">
                <a:latin typeface="Times New Roman" panose="02020603050405020304" pitchFamily="18" charset="0"/>
                <a:cs typeface="Times New Roman" panose="02020603050405020304" pitchFamily="18" charset="0"/>
              </a:rPr>
              <a:t>to </a:t>
            </a:r>
            <a:r>
              <a:rPr lang="en-US" sz="1800" smtClean="0">
                <a:latin typeface="Times New Roman" panose="02020603050405020304" pitchFamily="18" charset="0"/>
                <a:cs typeface="Times New Roman" panose="02020603050405020304" pitchFamily="18" charset="0"/>
              </a:rPr>
              <a:t>link research </a:t>
            </a:r>
            <a:r>
              <a:rPr lang="en-US" sz="1800" dirty="0" smtClean="0">
                <a:latin typeface="Times New Roman" panose="02020603050405020304" pitchFamily="18" charset="0"/>
                <a:cs typeface="Times New Roman" panose="02020603050405020304" pitchFamily="18" charset="0"/>
              </a:rPr>
              <a:t>and practical </a:t>
            </a:r>
            <a:r>
              <a:rPr lang="en-US" sz="1800" dirty="0">
                <a:latin typeface="Times New Roman" panose="02020603050405020304" pitchFamily="18" charset="0"/>
                <a:cs typeface="Times New Roman" panose="02020603050405020304" pitchFamily="18" charset="0"/>
              </a:rPr>
              <a:t>training with extracurricular activities at the campus and city levels</a:t>
            </a:r>
            <a:r>
              <a:rPr lang="ru-RU" altLang="ko-KR" sz="2800" dirty="0" smtClean="0">
                <a:latin typeface="Times New Roman" panose="02020603050405020304" pitchFamily="18" charset="0"/>
                <a:ea typeface="굴림" panose="020B0600000101010101" pitchFamily="34" charset="-127"/>
                <a:cs typeface="Times New Roman" panose="02020603050405020304" pitchFamily="18" charset="0"/>
              </a:rPr>
              <a:t>. </a:t>
            </a:r>
            <a:endParaRPr lang="en-US" altLang="ko-KR" sz="2800" dirty="0">
              <a:latin typeface="Times New Roman" panose="02020603050405020304" pitchFamily="18" charset="0"/>
              <a:ea typeface="굴림" panose="020B0600000101010101" pitchFamily="34" charset="-127"/>
              <a:cs typeface="Times New Roman" panose="02020603050405020304" pitchFamily="18" charset="0"/>
            </a:endParaRPr>
          </a:p>
          <a:p>
            <a:pPr marL="0" indent="0">
              <a:lnSpc>
                <a:spcPct val="80000"/>
              </a:lnSpc>
              <a:buNone/>
            </a:pPr>
            <a:r>
              <a:rPr lang="ru-RU" altLang="ko-KR" sz="1800" dirty="0" smtClean="0">
                <a:latin typeface="Verdana" panose="020B0604030504040204" pitchFamily="34" charset="0"/>
                <a:ea typeface="굴림" panose="020B0600000101010101" pitchFamily="34" charset="-127"/>
              </a:rPr>
              <a:t>.</a:t>
            </a:r>
          </a:p>
          <a:p>
            <a:pPr>
              <a:lnSpc>
                <a:spcPct val="80000"/>
              </a:lnSpc>
            </a:pPr>
            <a:endParaRPr lang="ru-RU" altLang="ko-KR" sz="1800" dirty="0" smtClean="0">
              <a:latin typeface="Verdana" panose="020B0604030504040204" pitchFamily="34" charset="0"/>
              <a:ea typeface="굴림" panose="020B0600000101010101" pitchFamily="34" charset="-127"/>
            </a:endParaRPr>
          </a:p>
        </p:txBody>
      </p:sp>
      <p:pic>
        <p:nvPicPr>
          <p:cNvPr id="2" name="Рисунок 1"/>
          <p:cNvPicPr>
            <a:picLocks noChangeAspect="1"/>
          </p:cNvPicPr>
          <p:nvPr/>
        </p:nvPicPr>
        <p:blipFill>
          <a:blip r:embed="rId3">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6293859" y="3140968"/>
            <a:ext cx="3074616" cy="3268960"/>
          </a:xfrm>
          <a:prstGeom prst="rect">
            <a:avLst/>
          </a:prstGeom>
        </p:spPr>
      </p:pic>
      <p:sp>
        <p:nvSpPr>
          <p:cNvPr id="3" name="Прямоугольник 2"/>
          <p:cNvSpPr/>
          <p:nvPr/>
        </p:nvSpPr>
        <p:spPr>
          <a:xfrm>
            <a:off x="88056" y="1989336"/>
            <a:ext cx="6932216" cy="2677656"/>
          </a:xfrm>
          <a:prstGeom prst="rect">
            <a:avLst/>
          </a:prstGeom>
        </p:spPr>
        <p:txBody>
          <a:bodyPr wrap="square">
            <a:spAutoFit/>
          </a:bodyPr>
          <a:lstStyle/>
          <a:p>
            <a:r>
              <a:rPr lang="en-US" altLang="ko-KR" sz="1800" dirty="0" smtClean="0">
                <a:latin typeface="Verdana" panose="020B0604030504040204" pitchFamily="34" charset="0"/>
                <a:ea typeface="굴림" panose="020B0600000101010101" pitchFamily="34" charset="-127"/>
              </a:rPr>
              <a:t>	</a:t>
            </a:r>
            <a:r>
              <a:rPr lang="en-US" b="1" i="1" dirty="0"/>
              <a:t>Resume of the presentation </a:t>
            </a:r>
            <a:endParaRPr lang="ru-RU" dirty="0"/>
          </a:p>
          <a:p>
            <a:pPr algn="just"/>
            <a:r>
              <a:rPr lang="en-US" sz="1600" dirty="0" smtClean="0">
                <a:latin typeface="Times New Roman" panose="02020603050405020304" pitchFamily="18" charset="0"/>
                <a:cs typeface="Times New Roman" panose="02020603050405020304" pitchFamily="18" charset="0"/>
              </a:rPr>
              <a:t>One </a:t>
            </a:r>
            <a:r>
              <a:rPr lang="en-US" sz="1600" dirty="0">
                <a:latin typeface="Times New Roman" panose="02020603050405020304" pitchFamily="18" charset="0"/>
                <a:cs typeface="Times New Roman" panose="02020603050405020304" pitchFamily="18" charset="0"/>
              </a:rPr>
              <a:t>of the serious challenges at universities in Kazakhstan is an effective mobilization of students for the </a:t>
            </a:r>
            <a:r>
              <a:rPr lang="en-US" sz="1600" dirty="0" smtClean="0">
                <a:latin typeface="Times New Roman" panose="02020603050405020304" pitchFamily="18" charset="0"/>
                <a:cs typeface="Times New Roman" panose="02020603050405020304" pitchFamily="18" charset="0"/>
              </a:rPr>
              <a:t>integration </a:t>
            </a:r>
            <a:r>
              <a:rPr lang="en-US" sz="1600" dirty="0">
                <a:latin typeface="Times New Roman" panose="02020603050405020304" pitchFamily="18" charset="0"/>
                <a:cs typeface="Times New Roman" panose="02020603050405020304" pitchFamily="18" charset="0"/>
              </a:rPr>
              <a:t>of </a:t>
            </a:r>
            <a:r>
              <a:rPr lang="en-US" sz="1600" b="1" u="sng" dirty="0">
                <a:latin typeface="Times New Roman" panose="02020603050405020304" pitchFamily="18" charset="0"/>
                <a:cs typeface="Times New Roman" panose="02020603050405020304" pitchFamily="18" charset="0"/>
              </a:rPr>
              <a:t>Green </a:t>
            </a:r>
            <a:r>
              <a:rPr lang="en-US" sz="1600" b="1" u="sng" dirty="0" smtClean="0">
                <a:latin typeface="Times New Roman" panose="02020603050405020304" pitchFamily="18" charset="0"/>
                <a:cs typeface="Times New Roman" panose="02020603050405020304" pitchFamily="18" charset="0"/>
              </a:rPr>
              <a:t>Skills</a:t>
            </a:r>
            <a:r>
              <a:rPr lang="en-US" sz="1600" b="1" dirty="0" smtClean="0">
                <a:latin typeface="Times New Roman" panose="02020603050405020304" pitchFamily="18" charset="0"/>
                <a:cs typeface="Times New Roman" panose="02020603050405020304" pitchFamily="18" charset="0"/>
              </a:rPr>
              <a:t> into the existing and future educational programs</a:t>
            </a:r>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This presentation uses the example of </a:t>
            </a:r>
            <a:r>
              <a:rPr lang="en-US" sz="1600" dirty="0" smtClean="0">
                <a:latin typeface="Times New Roman" panose="02020603050405020304" pitchFamily="18" charset="0"/>
                <a:cs typeface="Times New Roman" panose="02020603050405020304" pitchFamily="18" charset="0"/>
              </a:rPr>
              <a:t>the “</a:t>
            </a:r>
            <a:r>
              <a:rPr lang="en-US" sz="1600" b="1" dirty="0" smtClean="0">
                <a:latin typeface="Times New Roman" panose="02020603050405020304" pitchFamily="18" charset="0"/>
                <a:cs typeface="Times New Roman" panose="02020603050405020304" pitchFamily="18" charset="0"/>
              </a:rPr>
              <a:t>Education for sustainable development” and</a:t>
            </a:r>
            <a:r>
              <a:rPr lang="en-US" sz="1600" dirty="0" smtClean="0">
                <a:latin typeface="Times New Roman" panose="02020603050405020304" pitchFamily="18" charset="0"/>
                <a:cs typeface="Times New Roman" panose="02020603050405020304" pitchFamily="18" charset="0"/>
              </a:rPr>
              <a:t> “</a:t>
            </a:r>
            <a:r>
              <a:rPr lang="en-US" sz="1600" b="1" dirty="0" smtClean="0">
                <a:latin typeface="Times New Roman" panose="02020603050405020304" pitchFamily="18" charset="0"/>
                <a:cs typeface="Times New Roman" panose="02020603050405020304" pitchFamily="18" charset="0"/>
              </a:rPr>
              <a:t>Green Campus” </a:t>
            </a:r>
            <a:r>
              <a:rPr lang="en-US" sz="1600" dirty="0">
                <a:latin typeface="Times New Roman" panose="02020603050405020304" pitchFamily="18" charset="0"/>
                <a:cs typeface="Times New Roman" panose="02020603050405020304" pitchFamily="18" charset="0"/>
              </a:rPr>
              <a:t>project at Kazakh National Agrarian Research University (KazNARU) to illustrate and discuss the innovative ways of involving students, young professionals, and young scholars in the process of using knowledge and research expertise for practical purposes and SDG actions</a:t>
            </a:r>
            <a:r>
              <a:rPr lang="en-US" sz="1600" dirty="0" smtClean="0"/>
              <a:t>. This includes:</a:t>
            </a:r>
            <a:endParaRPr lang="ru-RU"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bwMode="auto">
          <a:xfrm>
            <a:off x="107504" y="5301208"/>
            <a:ext cx="8856984" cy="1368152"/>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panose="020B0604020202020204" pitchFamily="34" charset="0"/>
            </a:endParaRPr>
          </a:p>
        </p:txBody>
      </p:sp>
      <p:sp>
        <p:nvSpPr>
          <p:cNvPr id="2" name="Title 1"/>
          <p:cNvSpPr>
            <a:spLocks noGrp="1"/>
          </p:cNvSpPr>
          <p:nvPr>
            <p:ph type="ctrTitle"/>
          </p:nvPr>
        </p:nvSpPr>
        <p:spPr>
          <a:xfrm>
            <a:off x="0" y="5373216"/>
            <a:ext cx="8748464" cy="1224136"/>
          </a:xfrm>
        </p:spPr>
        <p:txBody>
          <a:bodyPr>
            <a:noAutofit/>
          </a:bodyPr>
          <a:lstStyle/>
          <a:p>
            <a:pPr lvl="0" algn="l"/>
            <a:r>
              <a:rPr lang="en-US" sz="1800" dirty="0">
                <a:solidFill>
                  <a:schemeClr val="bg2">
                    <a:lumMod val="50000"/>
                  </a:schemeClr>
                </a:solidFill>
              </a:rPr>
              <a:t>How </a:t>
            </a:r>
            <a:r>
              <a:rPr lang="en-US" sz="1800" dirty="0" smtClean="0">
                <a:solidFill>
                  <a:schemeClr val="bg2">
                    <a:lumMod val="50000"/>
                  </a:schemeClr>
                </a:solidFill>
              </a:rPr>
              <a:t>should we </a:t>
            </a:r>
            <a:r>
              <a:rPr lang="en-US" sz="1800" dirty="0">
                <a:solidFill>
                  <a:schemeClr val="bg2">
                    <a:lumMod val="50000"/>
                  </a:schemeClr>
                </a:solidFill>
              </a:rPr>
              <a:t>react </a:t>
            </a:r>
            <a:r>
              <a:rPr lang="en-US" sz="1800" dirty="0" smtClean="0">
                <a:solidFill>
                  <a:schemeClr val="bg2">
                    <a:lumMod val="50000"/>
                  </a:schemeClr>
                </a:solidFill>
              </a:rPr>
              <a:t>to climate change at the city and campus levels?</a:t>
            </a:r>
            <a:br>
              <a:rPr lang="en-US" sz="1800" dirty="0" smtClean="0">
                <a:solidFill>
                  <a:schemeClr val="bg2">
                    <a:lumMod val="50000"/>
                  </a:schemeClr>
                </a:solidFill>
              </a:rPr>
            </a:br>
            <a:r>
              <a:rPr lang="en-US" sz="1800" dirty="0" smtClean="0">
                <a:solidFill>
                  <a:schemeClr val="bg2">
                    <a:lumMod val="50000"/>
                  </a:schemeClr>
                </a:solidFill>
              </a:rPr>
              <a:t>How </a:t>
            </a:r>
            <a:r>
              <a:rPr lang="en-US" sz="1800" dirty="0">
                <a:solidFill>
                  <a:schemeClr val="bg2">
                    <a:lumMod val="50000"/>
                  </a:schemeClr>
                </a:solidFill>
              </a:rPr>
              <a:t>should we</a:t>
            </a:r>
            <a:r>
              <a:rPr lang="en-US" sz="1800" dirty="0" smtClean="0">
                <a:solidFill>
                  <a:schemeClr val="bg2">
                    <a:lumMod val="50000"/>
                  </a:schemeClr>
                </a:solidFill>
              </a:rPr>
              <a:t> </a:t>
            </a:r>
            <a:r>
              <a:rPr lang="en-US" sz="1800" dirty="0">
                <a:solidFill>
                  <a:schemeClr val="bg2">
                    <a:lumMod val="50000"/>
                  </a:schemeClr>
                </a:solidFill>
              </a:rPr>
              <a:t>react to the increasingly high level of air pollution in our districts? </a:t>
            </a:r>
            <a:r>
              <a:rPr lang="en-US" sz="1800" dirty="0" smtClean="0">
                <a:solidFill>
                  <a:schemeClr val="bg2">
                    <a:lumMod val="50000"/>
                  </a:schemeClr>
                </a:solidFill>
              </a:rPr>
              <a:t/>
            </a:r>
            <a:br>
              <a:rPr lang="en-US" sz="1800" dirty="0" smtClean="0">
                <a:solidFill>
                  <a:schemeClr val="bg2">
                    <a:lumMod val="50000"/>
                  </a:schemeClr>
                </a:solidFill>
              </a:rPr>
            </a:br>
            <a:r>
              <a:rPr lang="en-US" sz="1800" dirty="0" smtClean="0">
                <a:solidFill>
                  <a:schemeClr val="bg2">
                    <a:lumMod val="50000"/>
                  </a:schemeClr>
                </a:solidFill>
              </a:rPr>
              <a:t>How </a:t>
            </a:r>
            <a:r>
              <a:rPr lang="en-US" sz="1800" dirty="0">
                <a:solidFill>
                  <a:schemeClr val="bg2">
                    <a:lumMod val="50000"/>
                  </a:schemeClr>
                </a:solidFill>
              </a:rPr>
              <a:t>should we</a:t>
            </a:r>
            <a:r>
              <a:rPr lang="en-US" sz="1800" dirty="0" smtClean="0">
                <a:solidFill>
                  <a:schemeClr val="bg2">
                    <a:lumMod val="50000"/>
                  </a:schemeClr>
                </a:solidFill>
              </a:rPr>
              <a:t> </a:t>
            </a:r>
            <a:r>
              <a:rPr lang="en-US" sz="1800" dirty="0">
                <a:solidFill>
                  <a:schemeClr val="bg2">
                    <a:lumMod val="50000"/>
                  </a:schemeClr>
                </a:solidFill>
              </a:rPr>
              <a:t>react to the disappearance of green parks </a:t>
            </a:r>
            <a:r>
              <a:rPr lang="en-US" sz="1800" dirty="0" smtClean="0">
                <a:solidFill>
                  <a:schemeClr val="bg2">
                    <a:lumMod val="50000"/>
                  </a:schemeClr>
                </a:solidFill>
              </a:rPr>
              <a:t>around </a:t>
            </a:r>
            <a:r>
              <a:rPr lang="en-US" sz="1800" dirty="0">
                <a:solidFill>
                  <a:schemeClr val="bg2">
                    <a:lumMod val="50000"/>
                  </a:schemeClr>
                </a:solidFill>
              </a:rPr>
              <a:t>our counties?</a:t>
            </a:r>
            <a:endParaRPr lang="ru-RU" sz="1800" dirty="0">
              <a:solidFill>
                <a:schemeClr val="bg2">
                  <a:lumMod val="50000"/>
                </a:schemeClr>
              </a:solidFill>
            </a:endParaRPr>
          </a:p>
        </p:txBody>
      </p:sp>
      <p:pic>
        <p:nvPicPr>
          <p:cNvPr id="7" name="Рисунок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9633" y="1268760"/>
            <a:ext cx="7229197" cy="3888432"/>
          </a:xfrm>
          <a:prstGeom prst="rect">
            <a:avLst/>
          </a:prstGeom>
        </p:spPr>
      </p:pic>
      <p:sp>
        <p:nvSpPr>
          <p:cNvPr id="8" name="Прямоугольник 7"/>
          <p:cNvSpPr/>
          <p:nvPr/>
        </p:nvSpPr>
        <p:spPr>
          <a:xfrm>
            <a:off x="179512" y="332656"/>
            <a:ext cx="6678488" cy="461665"/>
          </a:xfrm>
          <a:prstGeom prst="rect">
            <a:avLst/>
          </a:prstGeom>
        </p:spPr>
        <p:txBody>
          <a:bodyPr wrap="square">
            <a:spAutoFit/>
          </a:bodyPr>
          <a:lstStyle/>
          <a:p>
            <a:r>
              <a:rPr lang="en-US" dirty="0" smtClean="0">
                <a:solidFill>
                  <a:schemeClr val="bg1"/>
                </a:solidFill>
              </a:rPr>
              <a:t>SDG2, SDG4, SDG9, SDG11, SDG13</a:t>
            </a:r>
            <a:endParaRPr lang="ru-RU" dirty="0">
              <a:solidFill>
                <a:schemeClr val="bg1"/>
              </a:solidFill>
            </a:endParaRPr>
          </a:p>
        </p:txBody>
      </p:sp>
    </p:spTree>
    <p:extLst>
      <p:ext uri="{BB962C8B-B14F-4D97-AF65-F5344CB8AC3E}">
        <p14:creationId xmlns:p14="http://schemas.microsoft.com/office/powerpoint/2010/main" val="30629103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76672"/>
            <a:ext cx="7416824" cy="648072"/>
          </a:xfrm>
        </p:spPr>
        <p:txBody>
          <a:bodyPr/>
          <a:lstStyle/>
          <a:p>
            <a:r>
              <a:rPr lang="en-US" sz="2800" dirty="0" smtClean="0">
                <a:solidFill>
                  <a:schemeClr val="bg1"/>
                </a:solidFill>
              </a:rPr>
              <a:t>Transition to Green economy in Kazakhstan</a:t>
            </a:r>
            <a:endParaRPr lang="ru-RU" sz="28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4221980154"/>
              </p:ext>
            </p:extLst>
          </p:nvPr>
        </p:nvGraphicFramePr>
        <p:xfrm>
          <a:off x="539552" y="1397000"/>
          <a:ext cx="7776864" cy="4624288"/>
        </p:xfrm>
        <a:graphic>
          <a:graphicData uri="http://schemas.openxmlformats.org/drawingml/2006/table">
            <a:tbl>
              <a:tblPr firstRow="1" bandRow="1">
                <a:tableStyleId>{5C22544A-7EE6-4342-B048-85BDC9FD1C3A}</a:tableStyleId>
              </a:tblPr>
              <a:tblGrid>
                <a:gridCol w="7776864">
                  <a:extLst>
                    <a:ext uri="{9D8B030D-6E8A-4147-A177-3AD203B41FA5}">
                      <a16:colId xmlns:a16="http://schemas.microsoft.com/office/drawing/2014/main" val="1188556154"/>
                    </a:ext>
                  </a:extLst>
                </a:gridCol>
              </a:tblGrid>
              <a:tr h="4624288">
                <a:tc>
                  <a:txBody>
                    <a:bodyPr/>
                    <a:lstStyle/>
                    <a:p>
                      <a:pPr marL="285750" indent="-285750">
                        <a:buFont typeface="Wingdings" panose="05000000000000000000" pitchFamily="2" charset="2"/>
                        <a:buChar char="Ø"/>
                      </a:pPr>
                      <a:r>
                        <a:rPr lang="en-US" b="0" u="sng" dirty="0" smtClean="0">
                          <a:latin typeface="Times New Roman" panose="02020603050405020304" pitchFamily="18" charset="0"/>
                          <a:cs typeface="Times New Roman" panose="02020603050405020304" pitchFamily="18" charset="0"/>
                        </a:rPr>
                        <a:t>In 2013, Kazakhstan adopted a strategy for transitioning to a green economy.</a:t>
                      </a:r>
                      <a:br>
                        <a:rPr lang="en-US" b="0" u="sng" dirty="0" smtClean="0">
                          <a:latin typeface="Times New Roman" panose="02020603050405020304" pitchFamily="18" charset="0"/>
                          <a:cs typeface="Times New Roman" panose="02020603050405020304" pitchFamily="18" charset="0"/>
                        </a:rPr>
                      </a:br>
                      <a:r>
                        <a:rPr lang="en-US" b="0" dirty="0" smtClean="0">
                          <a:latin typeface="Times New Roman" panose="02020603050405020304" pitchFamily="18" charset="0"/>
                          <a:cs typeface="Times New Roman" panose="02020603050405020304" pitchFamily="18" charset="0"/>
                        </a:rPr>
                        <a:t>This marked a turning point in the country's sustainable development agenda and environmental policy reforms.</a:t>
                      </a:r>
                    </a:p>
                    <a:p>
                      <a:pPr marL="285750" indent="-285750">
                        <a:buFont typeface="Wingdings" panose="05000000000000000000" pitchFamily="2" charset="2"/>
                        <a:buChar char="Ø"/>
                      </a:pPr>
                      <a:r>
                        <a:rPr lang="en-US" b="0" u="sng" dirty="0" smtClean="0">
                          <a:latin typeface="Times New Roman" panose="02020603050405020304" pitchFamily="18" charset="0"/>
                          <a:cs typeface="Times New Roman" panose="02020603050405020304" pitchFamily="18" charset="0"/>
                        </a:rPr>
                        <a:t>The main goal is the rational use of resources and the reduction of emissions.</a:t>
                      </a:r>
                      <a:br>
                        <a:rPr lang="en-US" b="0" u="sng" dirty="0" smtClean="0">
                          <a:latin typeface="Times New Roman" panose="02020603050405020304" pitchFamily="18" charset="0"/>
                          <a:cs typeface="Times New Roman" panose="02020603050405020304" pitchFamily="18" charset="0"/>
                        </a:rPr>
                      </a:br>
                      <a:r>
                        <a:rPr lang="en-US" b="0" dirty="0" smtClean="0">
                          <a:latin typeface="Times New Roman" panose="02020603050405020304" pitchFamily="18" charset="0"/>
                          <a:cs typeface="Times New Roman" panose="02020603050405020304" pitchFamily="18" charset="0"/>
                        </a:rPr>
                        <a:t>The strategy focuses on improving energy efficiency and reducing the environmental footprint of key industries.</a:t>
                      </a:r>
                    </a:p>
                    <a:p>
                      <a:pPr marL="285750" indent="-285750">
                        <a:buFont typeface="Wingdings" panose="05000000000000000000" pitchFamily="2" charset="2"/>
                        <a:buChar char="Ø"/>
                      </a:pPr>
                      <a:r>
                        <a:rPr lang="en-US" b="0" u="sng" dirty="0" smtClean="0">
                          <a:latin typeface="Times New Roman" panose="02020603050405020304" pitchFamily="18" charset="0"/>
                          <a:cs typeface="Times New Roman" panose="02020603050405020304" pitchFamily="18" charset="0"/>
                        </a:rPr>
                        <a:t>The program includes the implementation of innovations and eco-technologies.</a:t>
                      </a:r>
                      <a:br>
                        <a:rPr lang="en-US" b="0" u="sng" dirty="0" smtClean="0">
                          <a:latin typeface="Times New Roman" panose="02020603050405020304" pitchFamily="18" charset="0"/>
                          <a:cs typeface="Times New Roman" panose="02020603050405020304" pitchFamily="18" charset="0"/>
                        </a:rPr>
                      </a:br>
                      <a:r>
                        <a:rPr lang="en-US" b="0" dirty="0" smtClean="0">
                          <a:latin typeface="Times New Roman" panose="02020603050405020304" pitchFamily="18" charset="0"/>
                          <a:cs typeface="Times New Roman" panose="02020603050405020304" pitchFamily="18" charset="0"/>
                        </a:rPr>
                        <a:t>This supports the growth of green businesses and the development of clean energy solutions across the country.</a:t>
                      </a:r>
                    </a:p>
                    <a:p>
                      <a:pPr marL="285750" indent="-285750">
                        <a:buFont typeface="Wingdings" panose="05000000000000000000" pitchFamily="2" charset="2"/>
                        <a:buChar char="Ø"/>
                      </a:pPr>
                      <a:r>
                        <a:rPr lang="en-US" b="0" u="sng" dirty="0" smtClean="0">
                          <a:latin typeface="Times New Roman" panose="02020603050405020304" pitchFamily="18" charset="0"/>
                          <a:cs typeface="Times New Roman" panose="02020603050405020304" pitchFamily="18" charset="0"/>
                        </a:rPr>
                        <a:t>Particular attention is given to sustainable agriculture.</a:t>
                      </a:r>
                      <a:br>
                        <a:rPr lang="en-US" b="0" u="sng" dirty="0" smtClean="0">
                          <a:latin typeface="Times New Roman" panose="02020603050405020304" pitchFamily="18" charset="0"/>
                          <a:cs typeface="Times New Roman" panose="02020603050405020304" pitchFamily="18" charset="0"/>
                        </a:rPr>
                      </a:br>
                      <a:r>
                        <a:rPr lang="en-US" b="0" dirty="0" smtClean="0">
                          <a:latin typeface="Times New Roman" panose="02020603050405020304" pitchFamily="18" charset="0"/>
                          <a:cs typeface="Times New Roman" panose="02020603050405020304" pitchFamily="18" charset="0"/>
                        </a:rPr>
                        <a:t>Measures include promoting organic farming, water-saving irrigation systems, and soil preservation techniques.</a:t>
                      </a:r>
                    </a:p>
                    <a:p>
                      <a:pPr marL="285750" indent="-285750">
                        <a:buFont typeface="Wingdings" panose="05000000000000000000" pitchFamily="2" charset="2"/>
                        <a:buChar char="Ø"/>
                      </a:pPr>
                      <a:r>
                        <a:rPr lang="en-US" b="0" u="sng" dirty="0" smtClean="0">
                          <a:latin typeface="Times New Roman" panose="02020603050405020304" pitchFamily="18" charset="0"/>
                          <a:cs typeface="Times New Roman" panose="02020603050405020304" pitchFamily="18" charset="0"/>
                        </a:rPr>
                        <a:t>Education and workforce training play a crucial role.</a:t>
                      </a:r>
                      <a:br>
                        <a:rPr lang="en-US" b="0" u="sng" dirty="0" smtClean="0">
                          <a:latin typeface="Times New Roman" panose="02020603050405020304" pitchFamily="18" charset="0"/>
                          <a:cs typeface="Times New Roman" panose="02020603050405020304" pitchFamily="18" charset="0"/>
                        </a:rPr>
                      </a:br>
                      <a:r>
                        <a:rPr lang="en-US" b="0" dirty="0" smtClean="0">
                          <a:latin typeface="Times New Roman" panose="02020603050405020304" pitchFamily="18" charset="0"/>
                          <a:cs typeface="Times New Roman" panose="02020603050405020304" pitchFamily="18" charset="0"/>
                        </a:rPr>
                        <a:t>Universities and vocational institutions are integrating green economy principles into their curricula to prepare future specialists.</a:t>
                      </a:r>
                    </a:p>
                    <a:p>
                      <a:endParaRPr lang="ru-RU"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979921308"/>
                  </a:ext>
                </a:extLst>
              </a:tr>
            </a:tbl>
          </a:graphicData>
        </a:graphic>
      </p:graphicFrame>
    </p:spTree>
    <p:extLst>
      <p:ext uri="{BB962C8B-B14F-4D97-AF65-F5344CB8AC3E}">
        <p14:creationId xmlns:p14="http://schemas.microsoft.com/office/powerpoint/2010/main" val="2132835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76672"/>
            <a:ext cx="7416824" cy="648072"/>
          </a:xfrm>
        </p:spPr>
        <p:txBody>
          <a:bodyPr/>
          <a:lstStyle/>
          <a:p>
            <a:pPr algn="ctr"/>
            <a:r>
              <a:rPr lang="en-US" sz="2800" dirty="0" smtClean="0">
                <a:solidFill>
                  <a:schemeClr val="bg1"/>
                </a:solidFill>
              </a:rPr>
              <a:t>Developing green skills at universities</a:t>
            </a:r>
            <a:endParaRPr lang="ru-RU" sz="28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27853713"/>
              </p:ext>
            </p:extLst>
          </p:nvPr>
        </p:nvGraphicFramePr>
        <p:xfrm>
          <a:off x="539552" y="1397000"/>
          <a:ext cx="7920880" cy="5128344"/>
        </p:xfrm>
        <a:graphic>
          <a:graphicData uri="http://schemas.openxmlformats.org/drawingml/2006/table">
            <a:tbl>
              <a:tblPr firstRow="1" bandRow="1">
                <a:tableStyleId>{5C22544A-7EE6-4342-B048-85BDC9FD1C3A}</a:tableStyleId>
              </a:tblPr>
              <a:tblGrid>
                <a:gridCol w="7920880">
                  <a:extLst>
                    <a:ext uri="{9D8B030D-6E8A-4147-A177-3AD203B41FA5}">
                      <a16:colId xmlns:a16="http://schemas.microsoft.com/office/drawing/2014/main" val="1188556154"/>
                    </a:ext>
                  </a:extLst>
                </a:gridCol>
              </a:tblGrid>
              <a:tr h="5128344">
                <a:tc>
                  <a:txBody>
                    <a:bodyPr/>
                    <a:lstStyle/>
                    <a:p>
                      <a:pPr marL="285750" indent="-285750">
                        <a:buFont typeface="Wingdings" panose="05000000000000000000" pitchFamily="2" charset="2"/>
                        <a:buChar char="Ø"/>
                      </a:pPr>
                      <a:r>
                        <a:rPr lang="en-US" b="0" u="sng" dirty="0" smtClean="0"/>
                        <a:t>Green skills are the knowledge and abilities needed to work in environmentally sustainable sectors.</a:t>
                      </a:r>
                      <a:br>
                        <a:rPr lang="en-US" b="0" u="sng" dirty="0" smtClean="0"/>
                      </a:br>
                      <a:r>
                        <a:rPr lang="en-US" b="0" dirty="0" smtClean="0"/>
                        <a:t>They are essential for building a workforce that supports the transition to a green economy.</a:t>
                      </a:r>
                    </a:p>
                    <a:p>
                      <a:pPr marL="285750" indent="-285750">
                        <a:buFont typeface="Wingdings" panose="05000000000000000000" pitchFamily="2" charset="2"/>
                        <a:buChar char="Ø"/>
                      </a:pPr>
                      <a:r>
                        <a:rPr lang="en-US" b="0" u="sng" dirty="0" smtClean="0"/>
                        <a:t>They include resource management, the use of renewable energy sources, and </a:t>
                      </a:r>
                      <a:r>
                        <a:rPr lang="en-US" b="0" u="sng" dirty="0" err="1" smtClean="0"/>
                        <a:t>agroecology</a:t>
                      </a:r>
                      <a:r>
                        <a:rPr lang="en-US" b="0" dirty="0" smtClean="0"/>
                        <a:t>.</a:t>
                      </a:r>
                      <a:br>
                        <a:rPr lang="en-US" b="0" dirty="0" smtClean="0"/>
                      </a:br>
                      <a:r>
                        <a:rPr lang="en-US" b="0" dirty="0" smtClean="0"/>
                        <a:t>These competencies help reduce environmental impact while increasing efficiency and resilience.</a:t>
                      </a:r>
                    </a:p>
                    <a:p>
                      <a:pPr marL="285750" indent="-285750">
                        <a:buFont typeface="Wingdings" panose="05000000000000000000" pitchFamily="2" charset="2"/>
                        <a:buChar char="Ø"/>
                      </a:pPr>
                      <a:r>
                        <a:rPr lang="en-US" b="0" u="sng" dirty="0" smtClean="0"/>
                        <a:t>These skills are crucial for both mitigating and adapting to climate change.</a:t>
                      </a:r>
                      <a:br>
                        <a:rPr lang="en-US" b="0" u="sng" dirty="0" smtClean="0"/>
                      </a:br>
                      <a:r>
                        <a:rPr lang="en-US" b="0" dirty="0" smtClean="0"/>
                        <a:t>Professionals with green skills can develop solutions that support long-term environmental and economic sustainability.</a:t>
                      </a:r>
                    </a:p>
                    <a:p>
                      <a:pPr marL="285750" indent="-285750">
                        <a:buFont typeface="Wingdings" panose="05000000000000000000" pitchFamily="2" charset="2"/>
                        <a:buChar char="Ø"/>
                      </a:pPr>
                      <a:r>
                        <a:rPr lang="en-US" b="0" u="sng" dirty="0" smtClean="0"/>
                        <a:t>They are in high demand in today’s </a:t>
                      </a:r>
                      <a:r>
                        <a:rPr lang="en-US" b="0" u="sng" dirty="0" err="1" smtClean="0"/>
                        <a:t>agri</a:t>
                      </a:r>
                      <a:r>
                        <a:rPr lang="en-US" b="0" u="sng" dirty="0" smtClean="0"/>
                        <a:t>-food and industrial sectors.</a:t>
                      </a:r>
                      <a:r>
                        <a:rPr lang="en-US" b="0" dirty="0" smtClean="0"/>
                        <a:t/>
                      </a:r>
                      <a:br>
                        <a:rPr lang="en-US" b="0" dirty="0" smtClean="0"/>
                      </a:br>
                      <a:r>
                        <a:rPr lang="en-US" b="0" dirty="0" smtClean="0"/>
                        <a:t>Employers increasingly seek specialists who can implement sustainable practices across production cycles.</a:t>
                      </a:r>
                    </a:p>
                    <a:p>
                      <a:pPr marL="285750" indent="-285750">
                        <a:buFont typeface="Wingdings" panose="05000000000000000000" pitchFamily="2" charset="2"/>
                        <a:buChar char="Ø"/>
                      </a:pPr>
                      <a:r>
                        <a:rPr lang="en-US" b="0" u="sng" dirty="0" smtClean="0"/>
                        <a:t>The development of green skills should begin at the university level.</a:t>
                      </a:r>
                      <a:br>
                        <a:rPr lang="en-US" b="0" u="sng" dirty="0" smtClean="0"/>
                      </a:br>
                      <a:r>
                        <a:rPr lang="en-US" b="0" dirty="0" smtClean="0"/>
                        <a:t>Integrating sustainability into higher education ensures that future professionals are prepared to meet environmental challenges.</a:t>
                      </a:r>
                      <a:endParaRPr lang="en-US" b="0" dirty="0"/>
                    </a:p>
                  </a:txBody>
                  <a:tcPr/>
                </a:tc>
                <a:extLst>
                  <a:ext uri="{0D108BD9-81ED-4DB2-BD59-A6C34878D82A}">
                    <a16:rowId xmlns:a16="http://schemas.microsoft.com/office/drawing/2014/main" val="979921308"/>
                  </a:ext>
                </a:extLst>
              </a:tr>
            </a:tbl>
          </a:graphicData>
        </a:graphic>
      </p:graphicFrame>
    </p:spTree>
    <p:extLst>
      <p:ext uri="{BB962C8B-B14F-4D97-AF65-F5344CB8AC3E}">
        <p14:creationId xmlns:p14="http://schemas.microsoft.com/office/powerpoint/2010/main" val="11628813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76672"/>
            <a:ext cx="7416824" cy="648072"/>
          </a:xfrm>
        </p:spPr>
        <p:txBody>
          <a:bodyPr/>
          <a:lstStyle/>
          <a:p>
            <a:pPr algn="ctr"/>
            <a:r>
              <a:rPr lang="en-AU" sz="1800" b="1" dirty="0">
                <a:solidFill>
                  <a:schemeClr val="bg1"/>
                </a:solidFill>
              </a:rPr>
              <a:t>Strengthening Green Skills Development under the Central Asia Regional Economic Cooperation (CAREC)</a:t>
            </a:r>
            <a:endParaRPr lang="ru-RU" sz="18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583637988"/>
              </p:ext>
            </p:extLst>
          </p:nvPr>
        </p:nvGraphicFramePr>
        <p:xfrm>
          <a:off x="539552" y="1397000"/>
          <a:ext cx="7920880" cy="5128344"/>
        </p:xfrm>
        <a:graphic>
          <a:graphicData uri="http://schemas.openxmlformats.org/drawingml/2006/table">
            <a:tbl>
              <a:tblPr firstRow="1" bandRow="1">
                <a:tableStyleId>{5C22544A-7EE6-4342-B048-85BDC9FD1C3A}</a:tableStyleId>
              </a:tblPr>
              <a:tblGrid>
                <a:gridCol w="7920880">
                  <a:extLst>
                    <a:ext uri="{9D8B030D-6E8A-4147-A177-3AD203B41FA5}">
                      <a16:colId xmlns:a16="http://schemas.microsoft.com/office/drawing/2014/main" val="1188556154"/>
                    </a:ext>
                  </a:extLst>
                </a:gridCol>
              </a:tblGrid>
              <a:tr h="5128344">
                <a:tc>
                  <a:txBody>
                    <a:bodyPr/>
                    <a:lstStyle/>
                    <a:p>
                      <a:pPr marL="285750" indent="-285750">
                        <a:buFont typeface="Wingdings" panose="05000000000000000000" pitchFamily="2" charset="2"/>
                        <a:buChar char="Ø"/>
                      </a:pPr>
                      <a:r>
                        <a:rPr lang="en-AU" sz="1800" b="0" kern="1200" dirty="0" smtClean="0">
                          <a:solidFill>
                            <a:schemeClr val="lt1"/>
                          </a:solidFill>
                          <a:effectLst/>
                          <a:latin typeface="+mn-lt"/>
                          <a:ea typeface="+mn-ea"/>
                          <a:cs typeface="+mn-cs"/>
                        </a:rPr>
                        <a:t>In response to these pressing global challenges, the ADB technical assistance project, “Strengthening Green Skills Development under the Central Asia Regional Economic Cooperation (CAREC) Program” is strategically designed to establish a sustainable mechanism for capacity building and ownership in the broader effort to green education and skills.</a:t>
                      </a:r>
                    </a:p>
                    <a:p>
                      <a:pPr marL="285750" indent="-285750">
                        <a:buFont typeface="Wingdings" panose="05000000000000000000" pitchFamily="2" charset="2"/>
                        <a:buChar char="Ø"/>
                      </a:pPr>
                      <a:r>
                        <a:rPr lang="en-AU" sz="1800" b="0" kern="1200" dirty="0" smtClean="0">
                          <a:solidFill>
                            <a:schemeClr val="lt1"/>
                          </a:solidFill>
                          <a:effectLst/>
                          <a:latin typeface="+mn-lt"/>
                          <a:ea typeface="+mn-ea"/>
                          <a:cs typeface="+mn-cs"/>
                        </a:rPr>
                        <a:t>Integrating green education and skills development is essential to the success of CAREC countries’ initiatives supporting their climate change vision. </a:t>
                      </a:r>
                    </a:p>
                    <a:p>
                      <a:pPr marL="285750" indent="-285750">
                        <a:buFont typeface="Wingdings" panose="05000000000000000000" pitchFamily="2" charset="2"/>
                        <a:buChar char="Ø"/>
                      </a:pPr>
                      <a:r>
                        <a:rPr lang="en-AU" sz="1800" b="0" kern="1200" dirty="0" smtClean="0">
                          <a:solidFill>
                            <a:schemeClr val="lt1"/>
                          </a:solidFill>
                          <a:effectLst/>
                          <a:latin typeface="+mn-lt"/>
                          <a:ea typeface="+mn-ea"/>
                          <a:cs typeface="+mn-cs"/>
                        </a:rPr>
                        <a:t>Output 1 of the ADB project envisions </a:t>
                      </a:r>
                      <a:r>
                        <a:rPr lang="en-AU" sz="1800" b="0" u="sng" kern="1200" dirty="0" smtClean="0">
                          <a:solidFill>
                            <a:schemeClr val="lt1"/>
                          </a:solidFill>
                          <a:effectLst/>
                          <a:latin typeface="+mn-lt"/>
                          <a:ea typeface="+mn-ea"/>
                          <a:cs typeface="+mn-cs"/>
                        </a:rPr>
                        <a:t>the development of an Institutional framework for regional cooperation for green skills development</a:t>
                      </a:r>
                      <a:r>
                        <a:rPr lang="en-AU" sz="1800" b="0" kern="1200" dirty="0" smtClean="0">
                          <a:solidFill>
                            <a:schemeClr val="lt1"/>
                          </a:solidFill>
                          <a:effectLst/>
                          <a:latin typeface="+mn-lt"/>
                          <a:ea typeface="+mn-ea"/>
                          <a:cs typeface="+mn-cs"/>
                        </a:rPr>
                        <a:t>, </a:t>
                      </a:r>
                    </a:p>
                    <a:p>
                      <a:pPr marL="285750" indent="-285750">
                        <a:buFont typeface="Wingdings" panose="05000000000000000000" pitchFamily="2" charset="2"/>
                        <a:buChar char="Ø"/>
                      </a:pPr>
                      <a:r>
                        <a:rPr lang="en-AU" sz="1800" b="0" kern="1200" dirty="0" smtClean="0">
                          <a:solidFill>
                            <a:schemeClr val="lt1"/>
                          </a:solidFill>
                          <a:effectLst/>
                          <a:latin typeface="+mn-lt"/>
                          <a:ea typeface="+mn-ea"/>
                          <a:cs typeface="+mn-cs"/>
                        </a:rPr>
                        <a:t>Output 2 focuses on </a:t>
                      </a:r>
                      <a:r>
                        <a:rPr lang="en-AU" sz="1800" b="0" u="sng" kern="1200" dirty="0" smtClean="0">
                          <a:solidFill>
                            <a:schemeClr val="lt1"/>
                          </a:solidFill>
                          <a:effectLst/>
                          <a:latin typeface="+mn-lt"/>
                          <a:ea typeface="+mn-ea"/>
                          <a:cs typeface="+mn-cs"/>
                        </a:rPr>
                        <a:t>the strengthening of climate-smart agriculture university education in the CAREC region,</a:t>
                      </a:r>
                      <a:r>
                        <a:rPr lang="en-AU" sz="1800" b="0" kern="1200" dirty="0" smtClean="0">
                          <a:solidFill>
                            <a:schemeClr val="lt1"/>
                          </a:solidFill>
                          <a:effectLst/>
                          <a:latin typeface="+mn-lt"/>
                          <a:ea typeface="+mn-ea"/>
                          <a:cs typeface="+mn-cs"/>
                        </a:rPr>
                        <a:t> </a:t>
                      </a:r>
                    </a:p>
                    <a:p>
                      <a:pPr marL="285750" indent="-285750">
                        <a:buFont typeface="Wingdings" panose="05000000000000000000" pitchFamily="2" charset="2"/>
                        <a:buChar char="Ø"/>
                      </a:pPr>
                      <a:r>
                        <a:rPr lang="en-AU" sz="1800" b="0" kern="1200" dirty="0" smtClean="0">
                          <a:solidFill>
                            <a:schemeClr val="lt1"/>
                          </a:solidFill>
                          <a:effectLst/>
                          <a:latin typeface="+mn-lt"/>
                          <a:ea typeface="+mn-ea"/>
                          <a:cs typeface="+mn-cs"/>
                        </a:rPr>
                        <a:t>Output 3 focuses on </a:t>
                      </a:r>
                      <a:r>
                        <a:rPr lang="en-AU" sz="1800" b="0" u="sng" kern="1200" dirty="0" smtClean="0">
                          <a:solidFill>
                            <a:schemeClr val="lt1"/>
                          </a:solidFill>
                          <a:effectLst/>
                          <a:latin typeface="+mn-lt"/>
                          <a:ea typeface="+mn-ea"/>
                          <a:cs typeface="+mn-cs"/>
                        </a:rPr>
                        <a:t>building awareness and capacity of governments, education institutions, and the private sector in the CAREC region on green skills, climate change, and just transition</a:t>
                      </a:r>
                      <a:r>
                        <a:rPr lang="en-AU" sz="1800" b="0" kern="1200" dirty="0" smtClean="0">
                          <a:solidFill>
                            <a:schemeClr val="lt1"/>
                          </a:solidFill>
                          <a:effectLst/>
                          <a:latin typeface="+mn-lt"/>
                          <a:ea typeface="+mn-ea"/>
                          <a:cs typeface="+mn-cs"/>
                        </a:rPr>
                        <a:t>.</a:t>
                      </a:r>
                      <a:endParaRPr lang="ru-RU" sz="1800" b="0" kern="1200" dirty="0" smtClean="0">
                        <a:solidFill>
                          <a:schemeClr val="lt1"/>
                        </a:solidFill>
                        <a:effectLst/>
                        <a:latin typeface="+mn-lt"/>
                        <a:ea typeface="+mn-ea"/>
                        <a:cs typeface="+mn-cs"/>
                      </a:endParaRPr>
                    </a:p>
                    <a:p>
                      <a:pPr marL="285750" indent="-285750">
                        <a:buFont typeface="Wingdings" panose="05000000000000000000" pitchFamily="2" charset="2"/>
                        <a:buChar char="Ø"/>
                      </a:pPr>
                      <a:endParaRPr lang="en-US" b="0" dirty="0"/>
                    </a:p>
                  </a:txBody>
                  <a:tcPr/>
                </a:tc>
                <a:extLst>
                  <a:ext uri="{0D108BD9-81ED-4DB2-BD59-A6C34878D82A}">
                    <a16:rowId xmlns:a16="http://schemas.microsoft.com/office/drawing/2014/main" val="979921308"/>
                  </a:ext>
                </a:extLst>
              </a:tr>
            </a:tbl>
          </a:graphicData>
        </a:graphic>
      </p:graphicFrame>
    </p:spTree>
    <p:extLst>
      <p:ext uri="{BB962C8B-B14F-4D97-AF65-F5344CB8AC3E}">
        <p14:creationId xmlns:p14="http://schemas.microsoft.com/office/powerpoint/2010/main" val="2492956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Рисунок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3789040"/>
            <a:ext cx="4703204" cy="2477021"/>
          </a:xfrm>
          <a:prstGeom prst="rect">
            <a:avLst/>
          </a:prstGeom>
        </p:spPr>
      </p:pic>
      <p:sp>
        <p:nvSpPr>
          <p:cNvPr id="30" name="Прямоугольник 29"/>
          <p:cNvSpPr/>
          <p:nvPr/>
        </p:nvSpPr>
        <p:spPr bwMode="auto">
          <a:xfrm>
            <a:off x="107504" y="2060848"/>
            <a:ext cx="8856984" cy="108012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r>
              <a:rPr lang="en-US" sz="1600" dirty="0"/>
              <a:t>T</a:t>
            </a:r>
            <a:r>
              <a:rPr lang="en-US" sz="1600" dirty="0" smtClean="0"/>
              <a:t>here </a:t>
            </a:r>
            <a:r>
              <a:rPr lang="en-US" sz="1600" dirty="0"/>
              <a:t>is still a place for ordinary citizens </a:t>
            </a:r>
            <a:r>
              <a:rPr lang="en-US" sz="1600" dirty="0" smtClean="0"/>
              <a:t>and </a:t>
            </a:r>
            <a:r>
              <a:rPr lang="en-US" sz="1600" dirty="0"/>
              <a:t>especially for creative </a:t>
            </a:r>
            <a:r>
              <a:rPr lang="en-US" sz="1600" b="1" u="sng" dirty="0" smtClean="0"/>
              <a:t>youth</a:t>
            </a:r>
          </a:p>
          <a:p>
            <a:r>
              <a:rPr lang="en-US" sz="1600" dirty="0" smtClean="0"/>
              <a:t> </a:t>
            </a:r>
            <a:r>
              <a:rPr lang="en-US" sz="1600" dirty="0"/>
              <a:t>to contribute to solving global sustainability challenges </a:t>
            </a:r>
            <a:endParaRPr lang="en-US" sz="1600" dirty="0" smtClean="0"/>
          </a:p>
          <a:p>
            <a:r>
              <a:rPr lang="en-US" sz="1600" dirty="0" smtClean="0"/>
              <a:t>at </a:t>
            </a:r>
            <a:r>
              <a:rPr lang="en-US" sz="1600" dirty="0"/>
              <a:t>local levels. As the ancient Central Asian proverb says</a:t>
            </a:r>
            <a:r>
              <a:rPr lang="en-US" sz="1600" dirty="0" smtClean="0"/>
              <a:t>,</a:t>
            </a:r>
          </a:p>
          <a:p>
            <a:r>
              <a:rPr lang="en-US" sz="1600" dirty="0" smtClean="0"/>
              <a:t> </a:t>
            </a:r>
            <a:r>
              <a:rPr lang="en-US" sz="1600" dirty="0"/>
              <a:t>“if every person will plant even one flower, </a:t>
            </a:r>
            <a:r>
              <a:rPr lang="en-US" sz="1600" dirty="0" smtClean="0"/>
              <a:t> the </a:t>
            </a:r>
            <a:r>
              <a:rPr lang="en-US" sz="1600" dirty="0"/>
              <a:t>whole world will become a garden!”</a:t>
            </a:r>
            <a:endParaRPr kumimoji="0" lang="ru-RU" sz="1600" b="0" i="0" u="none" strike="noStrike" cap="none" normalizeH="0" baseline="0" dirty="0" smtClean="0">
              <a:ln>
                <a:noFill/>
              </a:ln>
              <a:solidFill>
                <a:schemeClr val="tx1"/>
              </a:solidFill>
              <a:effectLst/>
            </a:endParaRPr>
          </a:p>
        </p:txBody>
      </p:sp>
      <p:pic>
        <p:nvPicPr>
          <p:cNvPr id="32" name="Рисунок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3173018"/>
            <a:ext cx="3403778" cy="3403778"/>
          </a:xfrm>
          <a:prstGeom prst="rect">
            <a:avLst/>
          </a:prstGeom>
        </p:spPr>
      </p:pic>
      <p:sp>
        <p:nvSpPr>
          <p:cNvPr id="2" name="Прямоугольник 1"/>
          <p:cNvSpPr/>
          <p:nvPr/>
        </p:nvSpPr>
        <p:spPr>
          <a:xfrm>
            <a:off x="683568" y="404664"/>
            <a:ext cx="6552728" cy="461665"/>
          </a:xfrm>
          <a:prstGeom prst="rect">
            <a:avLst/>
          </a:prstGeom>
        </p:spPr>
        <p:txBody>
          <a:bodyPr wrap="square">
            <a:spAutoFit/>
          </a:bodyPr>
          <a:lstStyle/>
          <a:p>
            <a:r>
              <a:rPr lang="en-US" b="1" i="1" dirty="0" smtClean="0">
                <a:solidFill>
                  <a:schemeClr val="bg1"/>
                </a:solidFill>
              </a:rPr>
              <a:t>Education for sustainable development </a:t>
            </a:r>
            <a:endParaRPr lang="ru-RU" b="1" i="1" dirty="0">
              <a:solidFill>
                <a:schemeClr val="bg1"/>
              </a:solidFill>
            </a:endParaRPr>
          </a:p>
        </p:txBody>
      </p:sp>
    </p:spTree>
    <p:extLst>
      <p:ext uri="{BB962C8B-B14F-4D97-AF65-F5344CB8AC3E}">
        <p14:creationId xmlns:p14="http://schemas.microsoft.com/office/powerpoint/2010/main" val="2157442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Прямоугольник 29"/>
          <p:cNvSpPr/>
          <p:nvPr/>
        </p:nvSpPr>
        <p:spPr bwMode="auto">
          <a:xfrm>
            <a:off x="5148064" y="1988840"/>
            <a:ext cx="3816424" cy="4392488"/>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l"/>
            <a:r>
              <a:rPr kumimoji="0" lang="en-US" sz="1400" b="0" i="0" u="none" strike="noStrike" cap="none" normalizeH="0" baseline="0" dirty="0" smtClean="0">
                <a:ln>
                  <a:noFill/>
                </a:ln>
                <a:solidFill>
                  <a:schemeClr val="tx1"/>
                </a:solidFill>
                <a:effectLst/>
              </a:rPr>
              <a:t>U</a:t>
            </a:r>
            <a:r>
              <a:rPr lang="en-US" sz="1400" dirty="0" smtClean="0"/>
              <a:t>niversities </a:t>
            </a:r>
            <a:r>
              <a:rPr lang="en-US" sz="1400" dirty="0"/>
              <a:t>and university campuses have </a:t>
            </a:r>
            <a:endParaRPr lang="en-US" sz="1400" dirty="0" smtClean="0"/>
          </a:p>
          <a:p>
            <a:pPr algn="l"/>
            <a:r>
              <a:rPr lang="en-US" sz="1400" dirty="0" smtClean="0"/>
              <a:t>potential </a:t>
            </a:r>
            <a:r>
              <a:rPr lang="en-US" sz="1400" dirty="0"/>
              <a:t>especially if they are located </a:t>
            </a:r>
            <a:r>
              <a:rPr lang="en-US" sz="1400" dirty="0" smtClean="0"/>
              <a:t>within</a:t>
            </a:r>
          </a:p>
          <a:p>
            <a:pPr algn="l"/>
            <a:r>
              <a:rPr lang="en-US" sz="1400" dirty="0" smtClean="0"/>
              <a:t>the </a:t>
            </a:r>
            <a:r>
              <a:rPr lang="en-US" sz="1400" dirty="0"/>
              <a:t>cities. </a:t>
            </a:r>
            <a:r>
              <a:rPr lang="en-US" sz="1400" dirty="0" smtClean="0"/>
              <a:t>Universities and  </a:t>
            </a:r>
            <a:r>
              <a:rPr lang="en-US" sz="1400" dirty="0"/>
              <a:t>university campuses </a:t>
            </a:r>
            <a:endParaRPr lang="en-US" sz="1400" dirty="0" smtClean="0"/>
          </a:p>
          <a:p>
            <a:pPr algn="l"/>
            <a:r>
              <a:rPr lang="en-US" sz="1400" dirty="0" smtClean="0"/>
              <a:t>have </a:t>
            </a:r>
            <a:r>
              <a:rPr lang="en-US" sz="1400" dirty="0"/>
              <a:t>not only </a:t>
            </a:r>
            <a:r>
              <a:rPr lang="en-US" sz="1400" dirty="0" smtClean="0"/>
              <a:t>a </a:t>
            </a:r>
            <a:r>
              <a:rPr lang="en-US" sz="1400" dirty="0"/>
              <a:t>huge technological </a:t>
            </a:r>
            <a:endParaRPr lang="en-US" sz="1400" dirty="0" smtClean="0"/>
          </a:p>
          <a:p>
            <a:pPr algn="l"/>
            <a:r>
              <a:rPr lang="en-US" sz="1400" dirty="0" smtClean="0"/>
              <a:t>potential </a:t>
            </a:r>
            <a:r>
              <a:rPr lang="en-US" sz="1400" dirty="0"/>
              <a:t>to become central in </a:t>
            </a:r>
            <a:r>
              <a:rPr lang="en-US" sz="1400" dirty="0" smtClean="0"/>
              <a:t>identifying</a:t>
            </a:r>
          </a:p>
          <a:p>
            <a:pPr algn="l"/>
            <a:r>
              <a:rPr lang="en-US" sz="1400" dirty="0" smtClean="0"/>
              <a:t> innovative  </a:t>
            </a:r>
            <a:r>
              <a:rPr lang="en-US" sz="1400" dirty="0"/>
              <a:t>technological </a:t>
            </a:r>
            <a:r>
              <a:rPr lang="en-US" sz="1400" dirty="0" smtClean="0"/>
              <a:t>development</a:t>
            </a:r>
          </a:p>
          <a:p>
            <a:pPr algn="l"/>
            <a:r>
              <a:rPr lang="en-US" sz="1400" dirty="0" smtClean="0"/>
              <a:t>and </a:t>
            </a:r>
            <a:r>
              <a:rPr lang="en-US" sz="1400" dirty="0"/>
              <a:t>technological ways to make our city </a:t>
            </a:r>
            <a:endParaRPr lang="en-US" sz="1400" dirty="0" smtClean="0"/>
          </a:p>
          <a:p>
            <a:pPr algn="l"/>
            <a:r>
              <a:rPr lang="en-US" sz="1400" dirty="0" smtClean="0"/>
              <a:t>smarter</a:t>
            </a:r>
            <a:r>
              <a:rPr lang="en-US" sz="1400" dirty="0"/>
              <a:t>. </a:t>
            </a:r>
            <a:endParaRPr lang="en-US" sz="1400" dirty="0" smtClean="0"/>
          </a:p>
          <a:p>
            <a:pPr algn="l"/>
            <a:r>
              <a:rPr lang="en-US" sz="1400" dirty="0" smtClean="0"/>
              <a:t>They </a:t>
            </a:r>
            <a:r>
              <a:rPr lang="en-US" sz="1400" dirty="0"/>
              <a:t>also have the intellectual potential </a:t>
            </a:r>
            <a:endParaRPr lang="en-US" sz="1400" dirty="0" smtClean="0"/>
          </a:p>
          <a:p>
            <a:pPr algn="l"/>
            <a:r>
              <a:rPr lang="en-US" sz="1400" dirty="0" smtClean="0"/>
              <a:t>for </a:t>
            </a:r>
            <a:r>
              <a:rPr lang="en-US" sz="1400" dirty="0"/>
              <a:t>social innovations and for mobilizing </a:t>
            </a:r>
            <a:endParaRPr lang="en-US" sz="1400" dirty="0" smtClean="0"/>
          </a:p>
          <a:p>
            <a:pPr algn="l"/>
            <a:r>
              <a:rPr lang="en-US" sz="1400" dirty="0" smtClean="0"/>
              <a:t>activists </a:t>
            </a:r>
            <a:r>
              <a:rPr lang="en-US" sz="1400" dirty="0"/>
              <a:t>at the community level </a:t>
            </a:r>
            <a:endParaRPr lang="en-US" sz="1400" dirty="0" smtClean="0"/>
          </a:p>
          <a:p>
            <a:pPr algn="l"/>
            <a:r>
              <a:rPr lang="en-US" sz="1400" dirty="0" smtClean="0"/>
              <a:t>on </a:t>
            </a:r>
            <a:r>
              <a:rPr lang="en-US" sz="1400" dirty="0"/>
              <a:t>a small scale </a:t>
            </a:r>
            <a:r>
              <a:rPr lang="en-US" sz="1400" dirty="0" smtClean="0"/>
              <a:t>but </a:t>
            </a:r>
            <a:r>
              <a:rPr lang="en-US" sz="1400" dirty="0"/>
              <a:t>in a smart way. </a:t>
            </a:r>
            <a:endParaRPr lang="en-US" sz="1400" dirty="0" smtClean="0"/>
          </a:p>
          <a:p>
            <a:pPr algn="l"/>
            <a:r>
              <a:rPr lang="en-US" sz="1400" dirty="0" smtClean="0"/>
              <a:t>Importantly</a:t>
            </a:r>
            <a:r>
              <a:rPr lang="en-US" sz="1400" dirty="0"/>
              <a:t>, they can create, plan </a:t>
            </a:r>
            <a:r>
              <a:rPr lang="en-US" sz="1400" dirty="0" smtClean="0"/>
              <a:t>and</a:t>
            </a:r>
          </a:p>
          <a:p>
            <a:pPr algn="l"/>
            <a:r>
              <a:rPr lang="en-US" sz="1400" dirty="0" smtClean="0"/>
              <a:t> </a:t>
            </a:r>
            <a:r>
              <a:rPr lang="en-US" sz="1400" dirty="0"/>
              <a:t>implement concrete projects both </a:t>
            </a:r>
            <a:r>
              <a:rPr lang="en-US" sz="1400" dirty="0" smtClean="0"/>
              <a:t>inside</a:t>
            </a:r>
          </a:p>
          <a:p>
            <a:pPr algn="l"/>
            <a:r>
              <a:rPr lang="en-US" sz="1400" dirty="0" smtClean="0"/>
              <a:t> </a:t>
            </a:r>
            <a:r>
              <a:rPr lang="en-US" sz="1400" dirty="0"/>
              <a:t>and outside university campuses</a:t>
            </a:r>
            <a:r>
              <a:rPr lang="en-US" sz="1400" dirty="0" smtClean="0"/>
              <a:t>.</a:t>
            </a:r>
          </a:p>
          <a:p>
            <a:pPr algn="l"/>
            <a:r>
              <a:rPr lang="en-US" sz="1400" dirty="0" smtClean="0"/>
              <a:t> </a:t>
            </a:r>
            <a:r>
              <a:rPr lang="en-US" sz="1400" dirty="0"/>
              <a:t>Indeed, over the past few years</a:t>
            </a:r>
            <a:r>
              <a:rPr lang="en-US" sz="1400" dirty="0" smtClean="0"/>
              <a:t>,</a:t>
            </a:r>
          </a:p>
          <a:p>
            <a:pPr algn="l"/>
            <a:r>
              <a:rPr lang="en-US" sz="1400" dirty="0" smtClean="0"/>
              <a:t> </a:t>
            </a:r>
            <a:r>
              <a:rPr lang="en-US" sz="1400" dirty="0"/>
              <a:t>the concept of a Green </a:t>
            </a:r>
            <a:r>
              <a:rPr lang="en-US" sz="1400" dirty="0" smtClean="0"/>
              <a:t>Campus</a:t>
            </a:r>
          </a:p>
          <a:p>
            <a:pPr algn="l"/>
            <a:r>
              <a:rPr lang="en-US" sz="1400" dirty="0" smtClean="0"/>
              <a:t> </a:t>
            </a:r>
            <a:r>
              <a:rPr lang="en-US" sz="1400" dirty="0"/>
              <a:t>increasingly become popular </a:t>
            </a:r>
            <a:r>
              <a:rPr lang="en-US" sz="1400" dirty="0" smtClean="0"/>
              <a:t>among</a:t>
            </a:r>
          </a:p>
          <a:p>
            <a:pPr algn="l"/>
            <a:r>
              <a:rPr lang="en-US" sz="1400" dirty="0" smtClean="0"/>
              <a:t> </a:t>
            </a:r>
            <a:r>
              <a:rPr lang="en-US" sz="1400" dirty="0"/>
              <a:t>students and faculty members.</a:t>
            </a:r>
            <a:endParaRPr kumimoji="0" lang="ru-RU" sz="1400" b="0" i="0" u="none" strike="noStrike" cap="none" normalizeH="0" baseline="0" dirty="0" smtClean="0">
              <a:ln>
                <a:noFill/>
              </a:ln>
              <a:solidFill>
                <a:schemeClr val="tx1"/>
              </a:solidFill>
              <a:effectLst/>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513963"/>
            <a:ext cx="4896544" cy="4896544"/>
          </a:xfrm>
          <a:prstGeom prst="rect">
            <a:avLst/>
          </a:prstGeom>
        </p:spPr>
      </p:pic>
      <p:sp>
        <p:nvSpPr>
          <p:cNvPr id="5" name="Прямоугольник 4"/>
          <p:cNvSpPr/>
          <p:nvPr/>
        </p:nvSpPr>
        <p:spPr>
          <a:xfrm>
            <a:off x="107504" y="404664"/>
            <a:ext cx="6750496" cy="461665"/>
          </a:xfrm>
          <a:prstGeom prst="rect">
            <a:avLst/>
          </a:prstGeom>
        </p:spPr>
        <p:txBody>
          <a:bodyPr wrap="square">
            <a:spAutoFit/>
          </a:bodyPr>
          <a:lstStyle/>
          <a:p>
            <a:r>
              <a:rPr lang="en-US" b="1" i="1" dirty="0" smtClean="0">
                <a:solidFill>
                  <a:schemeClr val="bg1"/>
                </a:solidFill>
              </a:rPr>
              <a:t>Smart campus for smart sustainable cities </a:t>
            </a:r>
            <a:endParaRPr lang="ru-RU" b="1" i="1" dirty="0">
              <a:solidFill>
                <a:schemeClr val="bg1"/>
              </a:solidFill>
            </a:endParaRPr>
          </a:p>
        </p:txBody>
      </p:sp>
    </p:spTree>
    <p:extLst>
      <p:ext uri="{BB962C8B-B14F-4D97-AF65-F5344CB8AC3E}">
        <p14:creationId xmlns:p14="http://schemas.microsoft.com/office/powerpoint/2010/main" val="41783552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bwMode="auto">
          <a:xfrm>
            <a:off x="1981200" y="1496667"/>
            <a:ext cx="6934200" cy="2580405"/>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panose="020B0604020202020204" pitchFamily="34" charset="0"/>
            </a:endParaRPr>
          </a:p>
        </p:txBody>
      </p:sp>
      <p:sp>
        <p:nvSpPr>
          <p:cNvPr id="60418" name="Rectangle 2"/>
          <p:cNvSpPr>
            <a:spLocks noGrp="1" noChangeArrowheads="1"/>
          </p:cNvSpPr>
          <p:nvPr>
            <p:ph type="title"/>
          </p:nvPr>
        </p:nvSpPr>
        <p:spPr>
          <a:xfrm>
            <a:off x="1981200" y="685800"/>
            <a:ext cx="6934200" cy="715963"/>
          </a:xfrm>
        </p:spPr>
        <p:txBody>
          <a:bodyPr/>
          <a:lstStyle/>
          <a:p>
            <a:r>
              <a:rPr lang="en-US" sz="2000" b="1" dirty="0" smtClean="0">
                <a:latin typeface="Times New Roman" panose="02020603050405020304" pitchFamily="18" charset="0"/>
                <a:cs typeface="Times New Roman" panose="02020603050405020304" pitchFamily="18" charset="0"/>
              </a:rPr>
              <a:t>Education for Sustainable </a:t>
            </a:r>
            <a:r>
              <a:rPr lang="en-US" sz="2000" b="1" dirty="0">
                <a:latin typeface="Times New Roman" panose="02020603050405020304" pitchFamily="18" charset="0"/>
                <a:cs typeface="Times New Roman" panose="02020603050405020304" pitchFamily="18" charset="0"/>
              </a:rPr>
              <a:t>Development </a:t>
            </a:r>
            <a:r>
              <a:rPr lang="en-US" sz="2000" b="1" dirty="0" smtClean="0">
                <a:latin typeface="Times New Roman" panose="02020603050405020304" pitchFamily="18" charset="0"/>
                <a:cs typeface="Times New Roman" panose="02020603050405020304" pitchFamily="18" charset="0"/>
              </a:rPr>
              <a:t>at KazNARU</a:t>
            </a:r>
            <a:endParaRPr lang="en-US" sz="2000" dirty="0">
              <a:solidFill>
                <a:srgbClr val="4D4D4D"/>
              </a:solidFill>
              <a:latin typeface="Times New Roman" panose="02020603050405020304" pitchFamily="18" charset="0"/>
              <a:cs typeface="Times New Roman" panose="02020603050405020304" pitchFamily="18" charset="0"/>
            </a:endParaRPr>
          </a:p>
        </p:txBody>
      </p:sp>
      <p:sp>
        <p:nvSpPr>
          <p:cNvPr id="60419" name="Rectangle 3"/>
          <p:cNvSpPr>
            <a:spLocks noGrp="1" noChangeArrowheads="1"/>
          </p:cNvSpPr>
          <p:nvPr>
            <p:ph type="body" idx="1"/>
          </p:nvPr>
        </p:nvSpPr>
        <p:spPr>
          <a:xfrm>
            <a:off x="1981200" y="1496667"/>
            <a:ext cx="6934200" cy="2580405"/>
          </a:xfrm>
        </p:spPr>
        <p:txBody>
          <a:bodyPr/>
          <a:lstStyle/>
          <a:p>
            <a:pPr marL="0" indent="0">
              <a:lnSpc>
                <a:spcPct val="80000"/>
              </a:lnSpc>
              <a:buNone/>
            </a:pPr>
            <a:r>
              <a:rPr lang="en-US" sz="1500" dirty="0"/>
              <a:t>Kazakh National Agrarian Research University (KazNARU) - which is located in one of the central districts of Almaty city in Kazakhstan. </a:t>
            </a:r>
            <a:endParaRPr lang="en-US" sz="1500" dirty="0" smtClean="0"/>
          </a:p>
          <a:p>
            <a:pPr marL="0" indent="0">
              <a:lnSpc>
                <a:spcPct val="80000"/>
              </a:lnSpc>
              <a:buNone/>
            </a:pPr>
            <a:r>
              <a:rPr lang="en-US" sz="1500" dirty="0" smtClean="0"/>
              <a:t>The </a:t>
            </a:r>
            <a:r>
              <a:rPr lang="en-US" sz="1500" dirty="0"/>
              <a:t>entire university community – teachers, administrators, and students – have begun working together on the development of the concept of a ‘Green Campus’ by regularly brainstorming smart ideas for greening the campus and adopting smart technologies and innovations to make their campus even greener and smarter. </a:t>
            </a:r>
            <a:endParaRPr lang="en-US" sz="1500" dirty="0" smtClean="0"/>
          </a:p>
          <a:p>
            <a:pPr marL="0" indent="0">
              <a:lnSpc>
                <a:spcPct val="80000"/>
              </a:lnSpc>
              <a:buNone/>
            </a:pPr>
            <a:r>
              <a:rPr lang="en-US" sz="1500" dirty="0" smtClean="0"/>
              <a:t>The </a:t>
            </a:r>
            <a:r>
              <a:rPr lang="en-US" sz="1500" dirty="0"/>
              <a:t>discussion of concepts of Green Campus allowed students and faculty members to analyze what was done and what should be done and to develop a systematic approach for planning and doing, even more, today and in the future</a:t>
            </a:r>
            <a:r>
              <a:rPr lang="en-US" sz="1500" dirty="0" smtClean="0"/>
              <a:t>.</a:t>
            </a:r>
          </a:p>
          <a:p>
            <a:pPr marL="0" indent="0">
              <a:lnSpc>
                <a:spcPct val="80000"/>
              </a:lnSpc>
              <a:buNone/>
            </a:pPr>
            <a:r>
              <a:rPr lang="en-US" sz="1500" dirty="0" smtClean="0"/>
              <a:t>Indeed </a:t>
            </a:r>
            <a:r>
              <a:rPr lang="en-US" sz="1500" dirty="0"/>
              <a:t>students and faculty members of KazNARU – like their colleagues and classmates from other universities in Kazakhstan and many other countries in Europe – have started from small projects</a:t>
            </a:r>
            <a:r>
              <a:rPr lang="en-US" sz="1500" dirty="0" smtClean="0"/>
              <a:t>.</a:t>
            </a:r>
          </a:p>
        </p:txBody>
      </p:sp>
      <p:pic>
        <p:nvPicPr>
          <p:cNvPr id="5" name="Рисунок 4"/>
          <p:cNvPicPr>
            <a:picLocks noChangeAspect="1"/>
          </p:cNvPicPr>
          <p:nvPr/>
        </p:nvPicPr>
        <p:blipFill rotWithShape="1">
          <a:blip r:embed="rId4">
            <a:clrChange>
              <a:clrFrom>
                <a:srgbClr val="FDFDFD"/>
              </a:clrFrom>
              <a:clrTo>
                <a:srgbClr val="FDFDFD">
                  <a:alpha val="0"/>
                </a:srgbClr>
              </a:clrTo>
            </a:clrChange>
            <a:extLst>
              <a:ext uri="{28A0092B-C50C-407E-A947-70E740481C1C}">
                <a14:useLocalDpi xmlns:a14="http://schemas.microsoft.com/office/drawing/2010/main" val="0"/>
              </a:ext>
            </a:extLst>
          </a:blip>
          <a:srcRect b="22856"/>
          <a:stretch/>
        </p:blipFill>
        <p:spPr>
          <a:xfrm>
            <a:off x="1988876" y="4841776"/>
            <a:ext cx="5099720" cy="201622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24">
  <a:themeElements>
    <a:clrScheme name="">
      <a:dk1>
        <a:srgbClr val="5F5F5F"/>
      </a:dk1>
      <a:lt1>
        <a:srgbClr val="FFFFFF"/>
      </a:lt1>
      <a:dk2>
        <a:srgbClr val="5F5F5F"/>
      </a:dk2>
      <a:lt2>
        <a:srgbClr val="238A00"/>
      </a:lt2>
      <a:accent1>
        <a:srgbClr val="31A70A"/>
      </a:accent1>
      <a:accent2>
        <a:srgbClr val="54C322"/>
      </a:accent2>
      <a:accent3>
        <a:srgbClr val="FFFFFF"/>
      </a:accent3>
      <a:accent4>
        <a:srgbClr val="505050"/>
      </a:accent4>
      <a:accent5>
        <a:srgbClr val="ADD0AA"/>
      </a:accent5>
      <a:accent6>
        <a:srgbClr val="4BB01E"/>
      </a:accent6>
      <a:hlink>
        <a:srgbClr val="82DA46"/>
      </a:hlink>
      <a:folHlink>
        <a:srgbClr val="CDCDCD"/>
      </a:folHlink>
    </a:clrScheme>
    <a:fontScheme name="powerpoint-template-24">
      <a:majorFont>
        <a:latin typeface="Microsoft Sans Serif"/>
        <a:ea typeface=""/>
        <a:cs typeface=""/>
      </a:majorFont>
      <a:minorFont>
        <a:latin typeface="Microsoft Sans Serif"/>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298</Template>
  <TotalTime>309</TotalTime>
  <Words>1122</Words>
  <Application>Microsoft Office PowerPoint</Application>
  <PresentationFormat>On-screen Show (4:3)</PresentationFormat>
  <Paragraphs>135</Paragraphs>
  <Slides>16</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SimSun</vt:lpstr>
      <vt:lpstr>Arial</vt:lpstr>
      <vt:lpstr>Calibri</vt:lpstr>
      <vt:lpstr>굴림</vt:lpstr>
      <vt:lpstr>Microsoft Sans Serif</vt:lpstr>
      <vt:lpstr>Times New Roman</vt:lpstr>
      <vt:lpstr>Verdana</vt:lpstr>
      <vt:lpstr>Wingdings</vt:lpstr>
      <vt:lpstr>powerpoint-template-24</vt:lpstr>
      <vt:lpstr> Sustainable management of agriculture and natural resources through green skills development as a tool for climate change adaptation </vt:lpstr>
      <vt:lpstr>Sustainable management of agriculture and natural resources through green skills development as a tool for climate change adaptation</vt:lpstr>
      <vt:lpstr>How should we react to climate change at the city and campus levels? How should we react to the increasingly high level of air pollution in our districts?  How should we react to the disappearance of green parks around our counties?</vt:lpstr>
      <vt:lpstr>Transition to Green economy in Kazakhstan</vt:lpstr>
      <vt:lpstr>Developing green skills at universities</vt:lpstr>
      <vt:lpstr>Strengthening Green Skills Development under the Central Asia Regional Economic Cooperation (CAREC)</vt:lpstr>
      <vt:lpstr>PowerPoint Presentation</vt:lpstr>
      <vt:lpstr>PowerPoint Presentation</vt:lpstr>
      <vt:lpstr>Education for Sustainable Development at KazNARU</vt:lpstr>
      <vt:lpstr>Making Green Skills Smarter</vt:lpstr>
      <vt:lpstr>IN-CLASS activities in implementing the concept of Green Skills and Sustainable Development </vt:lpstr>
      <vt:lpstr>IN-FIELD activities in implementing the concept of Green Skills and Sustainable Development</vt:lpstr>
      <vt:lpstr>PowerPoint Presentation</vt:lpstr>
      <vt:lpstr>Summary </vt:lpstr>
      <vt:lpstr>Thank you for your attention!!!</vt:lpstr>
      <vt:lpstr>About the Presenter  Rafis Abazov, Ph.D., is a director of the Institute for Green and Sustainable Development at Kazakh National Agrarian Research University (KazNARU).  Currently, he works on projects on the digital transformation, internationalization of education, sustainability policies,  and education for sustainable development.  His recent publications include ‘Education for sustainable development and ICT: The case of MDP program’, ‘Digital transformation of IR and UN studies: A case study on youth engagement in model un new silk way’, ‘Engaging in the internationalization of education and SDGs: A case study on the global hub of UNAI on sustainability’ and some others.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Программа MDP/Global Classroom program on Sustainable Development</dc:title>
  <dc:creator>Малтабаров Арсен</dc:creator>
  <cp:lastModifiedBy>User</cp:lastModifiedBy>
  <cp:revision>26</cp:revision>
  <cp:lastPrinted>2025-04-24T15:12:36Z</cp:lastPrinted>
  <dcterms:created xsi:type="dcterms:W3CDTF">2018-11-15T04:35:20Z</dcterms:created>
  <dcterms:modified xsi:type="dcterms:W3CDTF">2025-04-24T15:19:14Z</dcterms:modified>
</cp:coreProperties>
</file>